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Default Extension="mp4" ContentType="video/mp4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1"/>
  </p:sldMasterIdLst>
  <p:notesMasterIdLst>
    <p:notesMasterId r:id="rId62"/>
  </p:notesMasterIdLst>
  <p:sldIdLst>
    <p:sldId id="264" r:id="rId2"/>
    <p:sldId id="322" r:id="rId3"/>
    <p:sldId id="269" r:id="rId4"/>
    <p:sldId id="270" r:id="rId5"/>
    <p:sldId id="271" r:id="rId6"/>
    <p:sldId id="276" r:id="rId7"/>
    <p:sldId id="277" r:id="rId8"/>
    <p:sldId id="278" r:id="rId9"/>
    <p:sldId id="281" r:id="rId10"/>
    <p:sldId id="284" r:id="rId11"/>
    <p:sldId id="285" r:id="rId12"/>
    <p:sldId id="286" r:id="rId13"/>
    <p:sldId id="287" r:id="rId14"/>
    <p:sldId id="293" r:id="rId15"/>
    <p:sldId id="294" r:id="rId16"/>
    <p:sldId id="295" r:id="rId17"/>
    <p:sldId id="296" r:id="rId18"/>
    <p:sldId id="349" r:id="rId19"/>
    <p:sldId id="350" r:id="rId20"/>
    <p:sldId id="351" r:id="rId21"/>
    <p:sldId id="352" r:id="rId22"/>
    <p:sldId id="353" r:id="rId23"/>
    <p:sldId id="289" r:id="rId24"/>
    <p:sldId id="288" r:id="rId25"/>
    <p:sldId id="354" r:id="rId26"/>
    <p:sldId id="355" r:id="rId27"/>
    <p:sldId id="356" r:id="rId28"/>
    <p:sldId id="357" r:id="rId29"/>
    <p:sldId id="359" r:id="rId30"/>
    <p:sldId id="358" r:id="rId31"/>
    <p:sldId id="360" r:id="rId32"/>
    <p:sldId id="362" r:id="rId33"/>
    <p:sldId id="363" r:id="rId34"/>
    <p:sldId id="364" r:id="rId35"/>
    <p:sldId id="365" r:id="rId36"/>
    <p:sldId id="366" r:id="rId37"/>
    <p:sldId id="368" r:id="rId38"/>
    <p:sldId id="369" r:id="rId39"/>
    <p:sldId id="370" r:id="rId40"/>
    <p:sldId id="371" r:id="rId41"/>
    <p:sldId id="373" r:id="rId42"/>
    <p:sldId id="367" r:id="rId43"/>
    <p:sldId id="372" r:id="rId44"/>
    <p:sldId id="330" r:id="rId45"/>
    <p:sldId id="331" r:id="rId46"/>
    <p:sldId id="374" r:id="rId47"/>
    <p:sldId id="332" r:id="rId48"/>
    <p:sldId id="333" r:id="rId49"/>
    <p:sldId id="335" r:id="rId50"/>
    <p:sldId id="336" r:id="rId51"/>
    <p:sldId id="337" r:id="rId52"/>
    <p:sldId id="338" r:id="rId53"/>
    <p:sldId id="379" r:id="rId54"/>
    <p:sldId id="325" r:id="rId55"/>
    <p:sldId id="311" r:id="rId56"/>
    <p:sldId id="343" r:id="rId57"/>
    <p:sldId id="376" r:id="rId58"/>
    <p:sldId id="378" r:id="rId59"/>
    <p:sldId id="340" r:id="rId60"/>
    <p:sldId id="375" r:id="rId61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 horzBarState="maximized">
    <p:restoredLeft sz="15000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-15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r-Latn-R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AF2E20-F4ED-4079-8CCF-B8873686D916}" type="datetimeFigureOut">
              <a:rPr lang="sr-Latn-RS" smtClean="0"/>
              <a:pPr/>
              <a:t>22.4.2026.</a:t>
            </a:fld>
            <a:endParaRPr lang="sr-Latn-R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r-Latn-R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ECD0AA-4868-4C38-A9A4-8CA72283B91E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xmlns="" val="3455408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0321F5-1AF9-48FE-992C-719F19B9D33E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920706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48C89-33AD-4CA8-AB9A-4EDDC7023066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579629-AB3C-4C0F-9A96-EFCC8AE68C16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Google Shape;474;p59:notes">
            <a:extLst>
              <a:ext uri="{FF2B5EF4-FFF2-40B4-BE49-F238E27FC236}">
                <a16:creationId xmlns:a16="http://schemas.microsoft.com/office/drawing/2014/main" xmlns="" id="{995FB05B-5377-1D89-9963-FB6AC261050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SzPts val="1100"/>
            </a:pPr>
            <a:endParaRPr lang="en-US" alt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5891" name="Google Shape;475;p59:notes">
            <a:extLst>
              <a:ext uri="{FF2B5EF4-FFF2-40B4-BE49-F238E27FC236}">
                <a16:creationId xmlns:a16="http://schemas.microsoft.com/office/drawing/2014/main" xmlns="" id="{F7608073-B53D-7978-5F5E-13D7F97FE1CA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1486F-0947-49ED-8791-A07BE93F473E}" type="datetimeFigureOut">
              <a:rPr lang="sr-Latn-RS" smtClean="0"/>
              <a:pPr/>
              <a:t>22.4.2026.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9F4AD-7AAB-4E99-9E82-2977680CF068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xmlns="" val="4184402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1486F-0947-49ED-8791-A07BE93F473E}" type="datetimeFigureOut">
              <a:rPr lang="sr-Latn-RS" smtClean="0"/>
              <a:pPr/>
              <a:t>22.4.2026.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9F4AD-7AAB-4E99-9E82-2977680CF068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xmlns="" val="41199431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1486F-0947-49ED-8791-A07BE93F473E}" type="datetimeFigureOut">
              <a:rPr lang="sr-Latn-RS" smtClean="0"/>
              <a:pPr/>
              <a:t>22.4.2026.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9F4AD-7AAB-4E99-9E82-2977680CF068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xmlns="" val="32557080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1486F-0947-49ED-8791-A07BE93F473E}" type="datetimeFigureOut">
              <a:rPr lang="sr-Latn-RS" smtClean="0"/>
              <a:pPr/>
              <a:t>22.4.2026.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9F4AD-7AAB-4E99-9E82-2977680CF068}" type="slidenum">
              <a:rPr lang="sr-Latn-RS" smtClean="0"/>
              <a:pPr/>
              <a:t>‹#›</a:t>
            </a:fld>
            <a:endParaRPr lang="sr-Latn-R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6726609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1486F-0947-49ED-8791-A07BE93F473E}" type="datetimeFigureOut">
              <a:rPr lang="sr-Latn-RS" smtClean="0"/>
              <a:pPr/>
              <a:t>22.4.2026.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9F4AD-7AAB-4E99-9E82-2977680CF068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xmlns="" val="162389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1486F-0947-49ED-8791-A07BE93F473E}" type="datetimeFigureOut">
              <a:rPr lang="sr-Latn-RS" smtClean="0"/>
              <a:pPr/>
              <a:t>22.4.2026.</a:t>
            </a:fld>
            <a:endParaRPr lang="sr-Latn-R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9F4AD-7AAB-4E99-9E82-2977680CF068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xmlns="" val="40263503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1486F-0947-49ED-8791-A07BE93F473E}" type="datetimeFigureOut">
              <a:rPr lang="sr-Latn-RS" smtClean="0"/>
              <a:pPr/>
              <a:t>22.4.2026.</a:t>
            </a:fld>
            <a:endParaRPr lang="sr-Latn-R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9F4AD-7AAB-4E99-9E82-2977680CF068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xmlns="" val="13112359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1486F-0947-49ED-8791-A07BE93F473E}" type="datetimeFigureOut">
              <a:rPr lang="sr-Latn-RS" smtClean="0"/>
              <a:pPr/>
              <a:t>22.4.2026.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9F4AD-7AAB-4E99-9E82-2977680CF068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xmlns="" val="4181955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1486F-0947-49ED-8791-A07BE93F473E}" type="datetimeFigureOut">
              <a:rPr lang="sr-Latn-RS" smtClean="0"/>
              <a:pPr/>
              <a:t>22.4.2026.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9F4AD-7AAB-4E99-9E82-2977680CF068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xmlns="" val="30950416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233" y="304801"/>
            <a:ext cx="10668000" cy="1216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55651" y="1752600"/>
            <a:ext cx="52324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1251" y="1752600"/>
            <a:ext cx="5232400" cy="2057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1251" y="3962400"/>
            <a:ext cx="5232400" cy="2057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812800" y="6245225"/>
            <a:ext cx="2641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641600" cy="476250"/>
          </a:xfrm>
        </p:spPr>
        <p:txBody>
          <a:bodyPr/>
          <a:lstStyle>
            <a:lvl1pPr>
              <a:defRPr/>
            </a:lvl1pPr>
          </a:lstStyle>
          <a:p>
            <a:fld id="{8AAEC5F6-44EB-467C-B42E-2AD09B3375C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343773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233" y="304801"/>
            <a:ext cx="10668000" cy="1216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55651" y="1752600"/>
            <a:ext cx="5232400" cy="2057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755651" y="3962400"/>
            <a:ext cx="5232400" cy="2057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half" idx="3"/>
          </p:nvPr>
        </p:nvSpPr>
        <p:spPr>
          <a:xfrm>
            <a:off x="6191251" y="1752600"/>
            <a:ext cx="52324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812800" y="6245225"/>
            <a:ext cx="2641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641600" cy="476250"/>
          </a:xfrm>
        </p:spPr>
        <p:txBody>
          <a:bodyPr/>
          <a:lstStyle>
            <a:lvl1pPr>
              <a:defRPr/>
            </a:lvl1pPr>
          </a:lstStyle>
          <a:p>
            <a:fld id="{902DC980-DB46-4C95-919F-F977D35F267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70850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1486F-0947-49ED-8791-A07BE93F473E}" type="datetimeFigureOut">
              <a:rPr lang="sr-Latn-RS" smtClean="0"/>
              <a:pPr/>
              <a:t>22.4.2026.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9F4AD-7AAB-4E99-9E82-2977680CF068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xmlns="" val="8322991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4CC3E8-E99E-4EA2-86F2-CAD3FFBDAA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44295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1486F-0947-49ED-8791-A07BE93F473E}" type="datetimeFigureOut">
              <a:rPr lang="sr-Latn-RS" smtClean="0"/>
              <a:pPr/>
              <a:t>22.4.2026.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9F4AD-7AAB-4E99-9E82-2977680CF068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xmlns="" val="33711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1486F-0947-49ED-8791-A07BE93F473E}" type="datetimeFigureOut">
              <a:rPr lang="sr-Latn-RS" smtClean="0"/>
              <a:pPr/>
              <a:t>22.4.2026.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9F4AD-7AAB-4E99-9E82-2977680CF068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xmlns="" val="2139818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1486F-0947-49ED-8791-A07BE93F473E}" type="datetimeFigureOut">
              <a:rPr lang="sr-Latn-RS" smtClean="0"/>
              <a:pPr/>
              <a:t>22.4.2026.</a:t>
            </a:fld>
            <a:endParaRPr lang="sr-Latn-R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9F4AD-7AAB-4E99-9E82-2977680CF068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xmlns="" val="947539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1486F-0947-49ED-8791-A07BE93F473E}" type="datetimeFigureOut">
              <a:rPr lang="sr-Latn-RS" smtClean="0"/>
              <a:pPr/>
              <a:t>22.4.2026.</a:t>
            </a:fld>
            <a:endParaRPr lang="sr-Latn-R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9F4AD-7AAB-4E99-9E82-2977680CF068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xmlns="" val="1569702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1486F-0947-49ED-8791-A07BE93F473E}" type="datetimeFigureOut">
              <a:rPr lang="sr-Latn-RS" smtClean="0"/>
              <a:pPr/>
              <a:t>22.4.2026.</a:t>
            </a:fld>
            <a:endParaRPr lang="sr-Latn-R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9F4AD-7AAB-4E99-9E82-2977680CF068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xmlns="" val="2736486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1486F-0947-49ED-8791-A07BE93F473E}" type="datetimeFigureOut">
              <a:rPr lang="sr-Latn-RS" smtClean="0"/>
              <a:pPr/>
              <a:t>22.4.2026.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9F4AD-7AAB-4E99-9E82-2977680CF068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xmlns="" val="409966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1486F-0947-49ED-8791-A07BE93F473E}" type="datetimeFigureOut">
              <a:rPr lang="sr-Latn-RS" smtClean="0"/>
              <a:pPr/>
              <a:t>22.4.2026.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9F4AD-7AAB-4E99-9E82-2977680CF068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xmlns="" val="1128673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2" cstate="print">
            <a:alphaModFix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E1486F-0947-49ED-8791-A07BE93F473E}" type="datetimeFigureOut">
              <a:rPr lang="sr-Latn-RS" smtClean="0"/>
              <a:pPr/>
              <a:t>22.4.2026.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BFE9F4AD-7AAB-4E99-9E82-2977680CF068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xmlns="" val="3893516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3" r:id="rId18"/>
    <p:sldLayoutId id="2147483684" r:id="rId19"/>
    <p:sldLayoutId id="2147483685" r:id="rId20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4.xml"/><Relationship Id="rId1" Type="http://schemas.openxmlformats.org/officeDocument/2006/relationships/video" Target="NULL" TargetMode="External"/><Relationship Id="rId4" Type="http://schemas.openxmlformats.org/officeDocument/2006/relationships/image" Target="../media/image2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30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Rot="1" noChangeArrowheads="1"/>
          </p:cNvSpPr>
          <p:nvPr>
            <p:ph type="ctrTitle"/>
          </p:nvPr>
        </p:nvSpPr>
        <p:spPr>
          <a:xfrm>
            <a:off x="656492" y="2663144"/>
            <a:ext cx="10879016" cy="16002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Pretakmi</a:t>
            </a:r>
            <a:r>
              <a:rPr lang="sr-Latn-RS" dirty="0" smtClean="0"/>
              <a:t>č</a:t>
            </a:r>
            <a:r>
              <a:rPr lang="en-US" dirty="0" err="1" smtClean="0"/>
              <a:t>arski</a:t>
            </a:r>
            <a:r>
              <a:rPr lang="en-US" dirty="0" smtClean="0"/>
              <a:t> </a:t>
            </a:r>
            <a:r>
              <a:rPr lang="en-US" dirty="0" err="1" smtClean="0"/>
              <a:t>pregledi</a:t>
            </a:r>
            <a:r>
              <a:rPr lang="en-US" dirty="0" smtClean="0"/>
              <a:t> </a:t>
            </a:r>
            <a:r>
              <a:rPr lang="en-US" dirty="0" err="1" smtClean="0"/>
              <a:t>dece</a:t>
            </a:r>
            <a:r>
              <a:rPr lang="en-US" dirty="0" smtClean="0"/>
              <a:t> </a:t>
            </a:r>
            <a:r>
              <a:rPr lang="en-US" dirty="0" err="1" smtClean="0"/>
              <a:t>sportista</a:t>
            </a:r>
            <a:r>
              <a:rPr lang="sr-Latn-RS" dirty="0" smtClean="0"/>
              <a:t>, </a:t>
            </a:r>
            <a:r>
              <a:rPr lang="sr-Latn-RS" dirty="0" smtClean="0"/>
              <a:t/>
            </a:r>
            <a:br>
              <a:rPr lang="sr-Latn-RS" dirty="0" smtClean="0"/>
            </a:br>
            <a:r>
              <a:rPr lang="sr-Latn-RS" dirty="0" smtClean="0"/>
              <a:t>uloga </a:t>
            </a:r>
            <a:br>
              <a:rPr lang="sr-Latn-RS" dirty="0" smtClean="0"/>
            </a:br>
            <a:r>
              <a:rPr lang="sr-Latn-RS" dirty="0" smtClean="0"/>
              <a:t>testa </a:t>
            </a:r>
            <a:r>
              <a:rPr lang="sr-Latn-RS" dirty="0" smtClean="0"/>
              <a:t>opterećenjem</a:t>
            </a:r>
            <a:endParaRPr lang="en-US" dirty="0"/>
          </a:p>
        </p:txBody>
      </p:sp>
      <p:sp>
        <p:nvSpPr>
          <p:cNvPr id="3075" name="Rectangle 3"/>
          <p:cNvSpPr>
            <a:spLocks noGrp="1" noRot="1" noChangeArrowheads="1"/>
          </p:cNvSpPr>
          <p:nvPr>
            <p:ph type="subTitle" idx="1"/>
          </p:nvPr>
        </p:nvSpPr>
        <p:spPr>
          <a:xfrm>
            <a:off x="2819400" y="4419600"/>
            <a:ext cx="6369050" cy="1778000"/>
          </a:xfrm>
        </p:spPr>
        <p:txBody>
          <a:bodyPr>
            <a:normAutofit fontScale="77500" lnSpcReduction="20000"/>
          </a:bodyPr>
          <a:lstStyle/>
          <a:p>
            <a:r>
              <a:rPr lang="sr-Latn-CS" dirty="0" smtClean="0"/>
              <a:t>dr </a:t>
            </a:r>
            <a:r>
              <a:rPr lang="sr-Latn-CS" dirty="0"/>
              <a:t>Goran Vukomanović </a:t>
            </a:r>
          </a:p>
          <a:p>
            <a:r>
              <a:rPr lang="sr-Latn-CS" dirty="0"/>
              <a:t>Univerzitetska dečja klinika</a:t>
            </a:r>
          </a:p>
          <a:p>
            <a:r>
              <a:rPr lang="sr-Latn-CS" dirty="0"/>
              <a:t>Kardiološka služba</a:t>
            </a:r>
          </a:p>
          <a:p>
            <a:r>
              <a:rPr lang="sr-Latn-CS" dirty="0" smtClean="0"/>
              <a:t>Odsek </a:t>
            </a:r>
            <a:r>
              <a:rPr lang="sr-Latn-CS" dirty="0"/>
              <a:t>za </a:t>
            </a:r>
            <a:r>
              <a:rPr lang="sr-Latn-CS" dirty="0" smtClean="0"/>
              <a:t>poremećaje ritma, elektrofiziologiju i pejsmejkere kod dece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906707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r-Latn-CS"/>
              <a:t>Okultni miokarditis</a:t>
            </a:r>
            <a:endParaRPr lang="en-US"/>
          </a:p>
        </p:txBody>
      </p:sp>
      <p:sp>
        <p:nvSpPr>
          <p:cNvPr id="57347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1994647" y="2541853"/>
            <a:ext cx="8229600" cy="4325112"/>
          </a:xfrm>
        </p:spPr>
        <p:txBody>
          <a:bodyPr/>
          <a:lstStyle/>
          <a:p>
            <a:r>
              <a:rPr lang="sr-Latn-CS" dirty="0"/>
              <a:t>Respiratorna infekcija</a:t>
            </a:r>
          </a:p>
          <a:p>
            <a:r>
              <a:rPr lang="sr-Latn-CS" dirty="0"/>
              <a:t>Nema </a:t>
            </a:r>
            <a:r>
              <a:rPr lang="sr-Latn-CS" dirty="0" smtClean="0"/>
              <a:t>kliničkih</a:t>
            </a:r>
            <a:r>
              <a:rPr lang="sr-Latn-CS" dirty="0"/>
              <a:t>, laboratorijskih i </a:t>
            </a:r>
            <a:r>
              <a:rPr lang="sr-Latn-CS" b="1" dirty="0"/>
              <a:t>ehokardiografskih</a:t>
            </a:r>
            <a:r>
              <a:rPr lang="sr-Latn-CS" dirty="0"/>
              <a:t> znakova </a:t>
            </a:r>
            <a:r>
              <a:rPr lang="sr-Latn-CS" dirty="0" smtClean="0"/>
              <a:t>inflamacije</a:t>
            </a:r>
            <a:endParaRPr lang="sr-Latn-CS" dirty="0"/>
          </a:p>
          <a:p>
            <a:pPr>
              <a:buFont typeface="Wingdings" pitchFamily="2" charset="2"/>
              <a:buNone/>
            </a:pPr>
            <a:r>
              <a:rPr lang="sr-Latn-CS" dirty="0"/>
              <a:t>	</a:t>
            </a:r>
            <a:endParaRPr lang="sr-Latn-CS" dirty="0" smtClean="0"/>
          </a:p>
          <a:p>
            <a:pPr>
              <a:buFont typeface="Wingdings" pitchFamily="2" charset="2"/>
              <a:buNone/>
            </a:pPr>
            <a:r>
              <a:rPr lang="sr-Latn-CS" b="1" u="sng" dirty="0" smtClean="0"/>
              <a:t>EKG </a:t>
            </a:r>
            <a:r>
              <a:rPr lang="sr-Latn-CS" b="1" u="sng" dirty="0"/>
              <a:t>promene: </a:t>
            </a:r>
          </a:p>
          <a:p>
            <a:r>
              <a:rPr lang="sr-Latn-CS" b="1" dirty="0"/>
              <a:t>promene repolarizacije</a:t>
            </a:r>
          </a:p>
          <a:p>
            <a:r>
              <a:rPr lang="sr-Latn-CS" b="1" dirty="0"/>
              <a:t>poremećaji ritma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val="8488014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sr-Latn-CS" sz="3400"/>
              <a:t/>
            </a:r>
            <a:br>
              <a:rPr lang="sr-Latn-CS" sz="3400"/>
            </a:br>
            <a:r>
              <a:rPr lang="sr-Latn-CS" sz="3400"/>
              <a:t>14 dana posle respiratorne infekcije</a:t>
            </a:r>
            <a:br>
              <a:rPr lang="sr-Latn-CS" sz="3400"/>
            </a:br>
            <a:endParaRPr lang="en-US" sz="3400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090738" y="1752600"/>
            <a:ext cx="2667000" cy="42672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2600"/>
              <a:t>12 </a:t>
            </a:r>
            <a:r>
              <a:rPr lang="sr-Latn-CS" sz="2600"/>
              <a:t>godina, fudbaler</a:t>
            </a:r>
          </a:p>
          <a:p>
            <a:pPr>
              <a:lnSpc>
                <a:spcPct val="90000"/>
              </a:lnSpc>
            </a:pPr>
            <a:r>
              <a:rPr lang="sr-Latn-CS" sz="2600"/>
              <a:t>Bez tegoba</a:t>
            </a:r>
          </a:p>
          <a:p>
            <a:pPr>
              <a:lnSpc>
                <a:spcPct val="90000"/>
              </a:lnSpc>
            </a:pPr>
            <a:r>
              <a:rPr lang="sr-Latn-CS" sz="2600"/>
              <a:t>Eho srca uredan</a:t>
            </a:r>
          </a:p>
          <a:p>
            <a:pPr>
              <a:lnSpc>
                <a:spcPct val="90000"/>
              </a:lnSpc>
            </a:pPr>
            <a:r>
              <a:rPr lang="sr-Latn-CS" sz="2600"/>
              <a:t>Negativan "zapaljenski sindrom"</a:t>
            </a:r>
          </a:p>
          <a:p>
            <a:pPr>
              <a:lnSpc>
                <a:spcPct val="90000"/>
              </a:lnSpc>
            </a:pPr>
            <a:r>
              <a:rPr lang="sr-Latn-CS" sz="2600"/>
              <a:t>Negativna virus</a:t>
            </a:r>
            <a:r>
              <a:rPr lang="en-US" sz="2600"/>
              <a:t>o</a:t>
            </a:r>
            <a:r>
              <a:rPr lang="sr-Latn-CS" sz="2600"/>
              <a:t>logija</a:t>
            </a:r>
          </a:p>
          <a:p>
            <a:pPr>
              <a:lnSpc>
                <a:spcPct val="90000"/>
              </a:lnSpc>
            </a:pPr>
            <a:endParaRPr lang="en-US" sz="2600"/>
          </a:p>
        </p:txBody>
      </p:sp>
      <p:pic>
        <p:nvPicPr>
          <p:cNvPr id="58372" name="Picture 4" descr="invT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lum bright="-20000" contrast="60000"/>
          </a:blip>
          <a:srcRect/>
          <a:stretch>
            <a:fillRect/>
          </a:stretch>
        </p:blipFill>
        <p:spPr>
          <a:xfrm>
            <a:off x="4724400" y="1371600"/>
            <a:ext cx="5486400" cy="2514600"/>
          </a:xfrm>
          <a:noFill/>
          <a:ln/>
        </p:spPr>
      </p:pic>
      <p:pic>
        <p:nvPicPr>
          <p:cNvPr id="58373" name="Picture 5" descr="invT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lum bright="-20000" contrast="60000"/>
          </a:blip>
          <a:srcRect/>
          <a:stretch>
            <a:fillRect/>
          </a:stretch>
        </p:blipFill>
        <p:spPr>
          <a:xfrm>
            <a:off x="4724400" y="3962400"/>
            <a:ext cx="5486400" cy="2590800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xmlns="" val="14616829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r-Latn-CS" sz="3400"/>
              <a:t>14 dana posle respiratorne infekcije</a:t>
            </a:r>
            <a:endParaRPr lang="en-US" sz="3400"/>
          </a:p>
        </p:txBody>
      </p:sp>
      <p:pic>
        <p:nvPicPr>
          <p:cNvPr id="59395" name="Picture 3" descr="ekg1II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090739" y="1827213"/>
            <a:ext cx="3927475" cy="1655762"/>
          </a:xfrm>
          <a:noFill/>
          <a:ln/>
        </p:spPr>
      </p:pic>
      <p:pic>
        <p:nvPicPr>
          <p:cNvPr id="59396" name="Picture 4" descr="ekg1avf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1716429" y="3962400"/>
            <a:ext cx="3310842" cy="2057400"/>
          </a:xfrm>
          <a:noFill/>
          <a:ln/>
        </p:spPr>
      </p:pic>
      <p:pic>
        <p:nvPicPr>
          <p:cNvPr id="59397" name="Picture 5" descr="ekg1prekord"/>
          <p:cNvPicPr>
            <a:picLocks noGrp="1" noChangeAspect="1" noChangeArrowheads="1"/>
          </p:cNvPicPr>
          <p:nvPr>
            <p:ph sz="half" idx="3"/>
          </p:nvPr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>
          <a:xfrm>
            <a:off x="6291264" y="1752600"/>
            <a:ext cx="3673475" cy="4267200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xmlns="" val="34300721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r-Latn-CS" sz="2500"/>
              <a:t>4 nedelje odmora</a:t>
            </a:r>
            <a:r>
              <a:rPr lang="sr-Latn-CS" sz="3000"/>
              <a:t>       </a:t>
            </a:r>
            <a:r>
              <a:rPr lang="en-US" sz="3000"/>
              <a:t> </a:t>
            </a:r>
            <a:r>
              <a:rPr lang="sr-Latn-CS" sz="2500"/>
              <a:t>8 nedelja odmora</a:t>
            </a:r>
            <a:endParaRPr lang="en-US" sz="2500"/>
          </a:p>
        </p:txBody>
      </p:sp>
      <p:pic>
        <p:nvPicPr>
          <p:cNvPr id="60419" name="Picture 3" descr="ekg2prekord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 t="35446"/>
          <a:stretch>
            <a:fillRect/>
          </a:stretch>
        </p:blipFill>
        <p:spPr>
          <a:xfrm>
            <a:off x="1676400" y="2209801"/>
            <a:ext cx="4191000" cy="3097213"/>
          </a:xfrm>
          <a:noFill/>
          <a:ln/>
        </p:spPr>
      </p:pic>
      <p:pic>
        <p:nvPicPr>
          <p:cNvPr id="60420" name="Picture 4" descr="ekg3prekord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/>
          <a:srcRect t="35229"/>
          <a:stretch>
            <a:fillRect/>
          </a:stretch>
        </p:blipFill>
        <p:spPr>
          <a:xfrm>
            <a:off x="5942013" y="2070101"/>
            <a:ext cx="4083050" cy="3192463"/>
          </a:xfrm>
          <a:noFill/>
          <a:ln/>
        </p:spPr>
      </p:pic>
      <p:sp>
        <p:nvSpPr>
          <p:cNvPr id="60421" name="Line 5"/>
          <p:cNvSpPr>
            <a:spLocks noChangeShapeType="1"/>
          </p:cNvSpPr>
          <p:nvPr/>
        </p:nvSpPr>
        <p:spPr bwMode="auto">
          <a:xfrm>
            <a:off x="3810000" y="20828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0422" name="Line 6"/>
          <p:cNvSpPr>
            <a:spLocks noChangeShapeType="1"/>
          </p:cNvSpPr>
          <p:nvPr/>
        </p:nvSpPr>
        <p:spPr bwMode="auto">
          <a:xfrm>
            <a:off x="8178800" y="18923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969135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 anchor="ctr"/>
          <a:lstStyle/>
          <a:p>
            <a:r>
              <a:rPr lang="sr-Latn-CS"/>
              <a:t>Dečak 9 godina iz Temerina</a:t>
            </a:r>
            <a:endParaRPr lang="en-US"/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625600" y="1912938"/>
            <a:ext cx="8229600" cy="452596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endParaRPr lang="sr-Latn-CS" dirty="0" smtClean="0"/>
          </a:p>
          <a:p>
            <a:pPr>
              <a:lnSpc>
                <a:spcPct val="90000"/>
              </a:lnSpc>
            </a:pPr>
            <a:endParaRPr lang="sr-Latn-CS" dirty="0"/>
          </a:p>
          <a:p>
            <a:pPr>
              <a:lnSpc>
                <a:spcPct val="90000"/>
              </a:lnSpc>
            </a:pPr>
            <a:r>
              <a:rPr lang="sr-Latn-CS" dirty="0" smtClean="0"/>
              <a:t>3 </a:t>
            </a:r>
            <a:r>
              <a:rPr lang="sr-Latn-CS" dirty="0"/>
              <a:t>krize svesti tokom napora</a:t>
            </a:r>
          </a:p>
          <a:p>
            <a:pPr>
              <a:lnSpc>
                <a:spcPct val="90000"/>
              </a:lnSpc>
            </a:pPr>
            <a:r>
              <a:rPr lang="sr-Latn-CS" dirty="0"/>
              <a:t>III se završila CPR i DC "šokom"</a:t>
            </a:r>
          </a:p>
          <a:p>
            <a:pPr>
              <a:lnSpc>
                <a:spcPct val="90000"/>
              </a:lnSpc>
            </a:pPr>
            <a:endParaRPr lang="sr-Latn-CS" dirty="0"/>
          </a:p>
          <a:p>
            <a:pPr>
              <a:lnSpc>
                <a:spcPct val="90000"/>
              </a:lnSpc>
            </a:pPr>
            <a:r>
              <a:rPr lang="sr-Latn-CS" dirty="0"/>
              <a:t>U više navrata pregledan, prvo neurološki, pa  kardiološki: nalazi uredni (EEG, EKG, eho srca, Holter)</a:t>
            </a:r>
          </a:p>
          <a:p>
            <a:pPr>
              <a:lnSpc>
                <a:spcPct val="90000"/>
              </a:lnSpc>
            </a:pPr>
            <a:endParaRPr lang="sr-Latn-CS" dirty="0"/>
          </a:p>
          <a:p>
            <a:pPr>
              <a:lnSpc>
                <a:spcPct val="90000"/>
              </a:lnSpc>
            </a:pPr>
            <a:r>
              <a:rPr lang="sr-Latn-CS" dirty="0"/>
              <a:t>Posle "telemedicinske konsultacije" hospitalizovan na UDK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88563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2047285" y="2176448"/>
            <a:ext cx="7772400" cy="2016125"/>
          </a:xfrm>
        </p:spPr>
        <p:txBody>
          <a:bodyPr anchor="ctr">
            <a:normAutofit fontScale="90000"/>
          </a:bodyPr>
          <a:lstStyle/>
          <a:p>
            <a:r>
              <a:rPr lang="sr-Latn-CS" sz="5400" b="1" dirty="0"/>
              <a:t>Samo na osnovu standardnog EKG-a!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xmlns="" val="2331897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pic>
        <p:nvPicPr>
          <p:cNvPr id="139270" name="Picture 6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 l="262" t="21414" r="42000" b="29391"/>
          <a:stretch>
            <a:fillRect/>
          </a:stretch>
        </p:blipFill>
        <p:spPr>
          <a:xfrm>
            <a:off x="384736" y="952500"/>
            <a:ext cx="11422527" cy="5357909"/>
          </a:xfr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322493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 anchor="ctr"/>
          <a:lstStyle/>
          <a:p>
            <a:r>
              <a:rPr lang="en-US"/>
              <a:t>ICD</a:t>
            </a:r>
          </a:p>
        </p:txBody>
      </p:sp>
      <p:pic>
        <p:nvPicPr>
          <p:cNvPr id="99331" name="Picture 3" descr="Cuk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 b="16202"/>
          <a:stretch>
            <a:fillRect/>
          </a:stretch>
        </p:blipFill>
        <p:spPr>
          <a:xfrm>
            <a:off x="971300" y="1638300"/>
            <a:ext cx="10089586" cy="4279900"/>
          </a:xfrm>
          <a:noFill/>
        </p:spPr>
      </p:pic>
    </p:spTree>
    <p:extLst>
      <p:ext uri="{BB962C8B-B14F-4D97-AF65-F5344CB8AC3E}">
        <p14:creationId xmlns:p14="http://schemas.microsoft.com/office/powerpoint/2010/main" xmlns="" val="3500905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668108"/>
            <a:ext cx="8689976" cy="2509213"/>
          </a:xfrm>
        </p:spPr>
        <p:txBody>
          <a:bodyPr>
            <a:normAutofit/>
          </a:bodyPr>
          <a:lstStyle/>
          <a:p>
            <a:r>
              <a:rPr lang="sr-Latn-RS" dirty="0" smtClean="0"/>
              <a:t>DA LI JE EKG DOVOLJAN DA da </a:t>
            </a:r>
            <a:r>
              <a:rPr lang="sr-Latn-RS" dirty="0" smtClean="0"/>
              <a:t>sprečimo iznenadnu smrt mladih sportista?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r-Latn-CS" dirty="0"/>
              <a:t>Definicija </a:t>
            </a:r>
            <a:r>
              <a:rPr lang="sr-Latn-CS" dirty="0" smtClean="0"/>
              <a:t>Iznenadne smrti</a:t>
            </a:r>
            <a:endParaRPr lang="en-US" dirty="0"/>
          </a:p>
        </p:txBody>
      </p:sp>
      <p:sp>
        <p:nvSpPr>
          <p:cNvPr id="32771" name="Rectangle 3"/>
          <p:cNvSpPr>
            <a:spLocks noGrp="1" noRot="1" noChangeArrowheads="1"/>
          </p:cNvSpPr>
          <p:nvPr>
            <p:ph sz="quarter" idx="13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sl-SI" dirty="0"/>
              <a:t>Netraumatski i neočekivani srčani zastoj u prvih </a:t>
            </a:r>
            <a:r>
              <a:rPr lang="sl-SI" b="1" dirty="0"/>
              <a:t>6 sati</a:t>
            </a:r>
            <a:r>
              <a:rPr lang="sl-SI" dirty="0"/>
              <a:t> po pojavi simptoma kolapsa </a:t>
            </a:r>
            <a:r>
              <a:rPr lang="en-US" dirty="0" err="1"/>
              <a:t>kod</a:t>
            </a:r>
            <a:r>
              <a:rPr lang="en-US" dirty="0"/>
              <a:t> </a:t>
            </a:r>
            <a:r>
              <a:rPr lang="sr-Latn-CS" dirty="0"/>
              <a:t>prethodno </a:t>
            </a:r>
            <a:r>
              <a:rPr lang="en-US" dirty="0" err="1"/>
              <a:t>zdrave</a:t>
            </a:r>
            <a:r>
              <a:rPr lang="en-US" dirty="0"/>
              <a:t> </a:t>
            </a:r>
            <a:r>
              <a:rPr lang="en-US" dirty="0" err="1"/>
              <a:t>dece</a:t>
            </a:r>
            <a:r>
              <a:rPr lang="sl-SI" dirty="0"/>
              <a:t> </a:t>
            </a:r>
          </a:p>
          <a:p>
            <a:pPr algn="r">
              <a:lnSpc>
                <a:spcPct val="90000"/>
              </a:lnSpc>
              <a:buFont typeface="Wingdings" pitchFamily="2" charset="2"/>
              <a:buNone/>
            </a:pPr>
            <a:r>
              <a:rPr lang="en-US" sz="1400" i="1" dirty="0" err="1">
                <a:cs typeface="Arial" charset="0"/>
              </a:rPr>
              <a:t>Maron</a:t>
            </a:r>
            <a:r>
              <a:rPr lang="en-US" sz="1400" i="1" dirty="0">
                <a:cs typeface="Arial" charset="0"/>
              </a:rPr>
              <a:t> BJ, Epstein SE, Roberts WC. Causes of sudden</a:t>
            </a:r>
          </a:p>
          <a:p>
            <a:pPr algn="r">
              <a:lnSpc>
                <a:spcPct val="90000"/>
              </a:lnSpc>
              <a:buFont typeface="Wingdings" pitchFamily="2" charset="2"/>
              <a:buNone/>
            </a:pPr>
            <a:r>
              <a:rPr lang="en-US" sz="1400" i="1" dirty="0">
                <a:cs typeface="Arial" charset="0"/>
              </a:rPr>
              <a:t>competitive athletes. J Am </a:t>
            </a:r>
            <a:r>
              <a:rPr lang="en-US" sz="1400" i="1" dirty="0" err="1">
                <a:cs typeface="Arial" charset="0"/>
              </a:rPr>
              <a:t>Coll</a:t>
            </a:r>
            <a:r>
              <a:rPr lang="en-US" sz="1400" i="1" dirty="0">
                <a:cs typeface="Arial" charset="0"/>
              </a:rPr>
              <a:t> </a:t>
            </a:r>
            <a:r>
              <a:rPr lang="en-US" sz="1400" i="1" dirty="0" err="1">
                <a:cs typeface="Arial" charset="0"/>
              </a:rPr>
              <a:t>Cardiol</a:t>
            </a:r>
            <a:r>
              <a:rPr lang="en-US" sz="1400" i="1" dirty="0">
                <a:cs typeface="Arial" charset="0"/>
              </a:rPr>
              <a:t> 1986;7:204 - 14</a:t>
            </a:r>
            <a:r>
              <a:rPr lang="en-US" sz="1400" i="1" dirty="0"/>
              <a:t>.</a:t>
            </a:r>
            <a:endParaRPr lang="sr-Latn-CS" sz="1600" i="1" dirty="0">
              <a:cs typeface="Arial" charset="0"/>
            </a:endParaRPr>
          </a:p>
          <a:p>
            <a:pPr>
              <a:lnSpc>
                <a:spcPct val="90000"/>
              </a:lnSpc>
            </a:pPr>
            <a:endParaRPr lang="sr-Latn-CS" dirty="0">
              <a:cs typeface="Arial" charset="0"/>
            </a:endParaRPr>
          </a:p>
          <a:p>
            <a:pPr>
              <a:lnSpc>
                <a:spcPct val="90000"/>
              </a:lnSpc>
            </a:pPr>
            <a:endParaRPr lang="sr-Latn-CS" dirty="0" smtClean="0">
              <a:cs typeface="Arial" charset="0"/>
            </a:endParaRPr>
          </a:p>
          <a:p>
            <a:pPr>
              <a:lnSpc>
                <a:spcPct val="90000"/>
              </a:lnSpc>
            </a:pPr>
            <a:r>
              <a:rPr lang="sr-Latn-CS" dirty="0" smtClean="0">
                <a:cs typeface="Arial" charset="0"/>
              </a:rPr>
              <a:t>Neočekivana </a:t>
            </a:r>
            <a:r>
              <a:rPr lang="sr-Latn-CS" dirty="0">
                <a:cs typeface="Arial" charset="0"/>
              </a:rPr>
              <a:t>prirodna smrt kod koje se gubitak svih funkcija javlja </a:t>
            </a:r>
            <a:r>
              <a:rPr lang="sr-Latn-CS" b="1" dirty="0">
                <a:cs typeface="Arial" charset="0"/>
              </a:rPr>
              <a:t>trenutno ili unutar 1 sata</a:t>
            </a:r>
            <a:r>
              <a:rPr lang="sr-Latn-CS" dirty="0">
                <a:cs typeface="Arial" charset="0"/>
              </a:rPr>
              <a:t> od pojave simptoma kolapsa                                       </a:t>
            </a:r>
            <a:r>
              <a:rPr lang="sr-Latn-CS" sz="1400" i="1" dirty="0">
                <a:cs typeface="Arial" charset="0"/>
              </a:rPr>
              <a:t>Corrado et al.</a:t>
            </a:r>
            <a:endParaRPr lang="en-US" sz="2500" i="1" dirty="0">
              <a:cs typeface="Arial" charset="0"/>
            </a:endParaRPr>
          </a:p>
          <a:p>
            <a:pPr>
              <a:lnSpc>
                <a:spcPct val="9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350018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r-Latn-CS" dirty="0"/>
              <a:t>Pitanja</a:t>
            </a:r>
            <a:endParaRPr lang="en-US" dirty="0"/>
          </a:p>
        </p:txBody>
      </p:sp>
      <p:sp>
        <p:nvSpPr>
          <p:cNvPr id="1382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58152" y="2327276"/>
            <a:ext cx="10972800" cy="369057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50000"/>
              </a:lnSpc>
            </a:pPr>
            <a:r>
              <a:rPr lang="sr-Latn-CS" dirty="0" smtClean="0"/>
              <a:t>Kako da znamo da je dete zdravo i sposobno za bavljenje sportom</a:t>
            </a:r>
          </a:p>
          <a:p>
            <a:pPr>
              <a:lnSpc>
                <a:spcPct val="150000"/>
              </a:lnSpc>
            </a:pPr>
            <a:r>
              <a:rPr lang="sr-Latn-CS" dirty="0" smtClean="0"/>
              <a:t>Ko </a:t>
            </a:r>
            <a:r>
              <a:rPr lang="sr-Latn-CS" dirty="0"/>
              <a:t>to treba da proceni </a:t>
            </a:r>
          </a:p>
          <a:p>
            <a:pPr>
              <a:lnSpc>
                <a:spcPct val="150000"/>
              </a:lnSpc>
            </a:pPr>
            <a:r>
              <a:rPr lang="sr-Latn-CS" dirty="0" smtClean="0"/>
              <a:t>Koja je uloga izabranog pedijatra i sportskog lekara</a:t>
            </a:r>
          </a:p>
          <a:p>
            <a:pPr>
              <a:lnSpc>
                <a:spcPct val="150000"/>
              </a:lnSpc>
            </a:pPr>
            <a:r>
              <a:rPr lang="sr-Latn-CS" dirty="0" smtClean="0"/>
              <a:t>Šta </a:t>
            </a:r>
            <a:r>
              <a:rPr lang="sr-Latn-CS" dirty="0"/>
              <a:t>da se radi "kad se nešto nađe" na pretakmičarskom </a:t>
            </a:r>
            <a:r>
              <a:rPr lang="sr-Latn-CS" dirty="0" smtClean="0"/>
              <a:t>pregeldu</a:t>
            </a:r>
          </a:p>
          <a:p>
            <a:pPr>
              <a:lnSpc>
                <a:spcPct val="150000"/>
              </a:lnSpc>
            </a:pPr>
            <a:r>
              <a:rPr lang="sr-Latn-CS" u="sng" dirty="0" smtClean="0"/>
              <a:t>Važna Uloga trenera u praćenju sportista između dva pregelda!</a:t>
            </a:r>
            <a:endParaRPr lang="sr-Latn-CS" u="sng" dirty="0" smtClean="0"/>
          </a:p>
          <a:p>
            <a:pPr>
              <a:lnSpc>
                <a:spcPct val="150000"/>
              </a:lnSpc>
            </a:pPr>
            <a:endParaRPr lang="sr-Latn-CS" dirty="0"/>
          </a:p>
          <a:p>
            <a:pPr>
              <a:lnSpc>
                <a:spcPct val="150000"/>
              </a:lnSpc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r-Latn-CS" dirty="0" smtClean="0"/>
              <a:t>Uzroci IZNENADNE smrti </a:t>
            </a:r>
            <a:r>
              <a:rPr lang="sr-Latn-CS" dirty="0"/>
              <a:t>kod dece </a:t>
            </a:r>
            <a:endParaRPr lang="en-US" dirty="0"/>
          </a:p>
        </p:txBody>
      </p:sp>
      <p:sp>
        <p:nvSpPr>
          <p:cNvPr id="6147" name="Rectangle 3"/>
          <p:cNvSpPr>
            <a:spLocks noGrp="1" noRot="1" noChangeArrowheads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sr-Latn-CS" sz="4400" b="1" dirty="0"/>
              <a:t>Kardiogeni – bolest KVS</a:t>
            </a:r>
          </a:p>
          <a:p>
            <a:pPr lvl="1">
              <a:lnSpc>
                <a:spcPct val="90000"/>
              </a:lnSpc>
            </a:pPr>
            <a:r>
              <a:rPr lang="sr-Latn-CS" sz="4000" b="1" dirty="0"/>
              <a:t> </a:t>
            </a:r>
            <a:r>
              <a:rPr lang="sr-Latn-CS" sz="4000" dirty="0"/>
              <a:t>SCD (sudden cardiac death)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sr-Latn-CS" sz="4400" dirty="0"/>
          </a:p>
          <a:p>
            <a:pPr>
              <a:lnSpc>
                <a:spcPct val="90000"/>
              </a:lnSpc>
            </a:pPr>
            <a:r>
              <a:rPr lang="sr-Latn-CS" sz="2400" u="sng" dirty="0"/>
              <a:t>Ostali:</a:t>
            </a:r>
            <a:endParaRPr lang="sr-Latn-CS" dirty="0"/>
          </a:p>
          <a:p>
            <a:pPr lvl="1">
              <a:lnSpc>
                <a:spcPct val="90000"/>
              </a:lnSpc>
            </a:pPr>
            <a:r>
              <a:rPr lang="sr-Latn-CS" dirty="0"/>
              <a:t>CNS oboljenja - aneurizme</a:t>
            </a:r>
          </a:p>
          <a:p>
            <a:pPr lvl="1">
              <a:lnSpc>
                <a:spcPct val="90000"/>
              </a:lnSpc>
            </a:pPr>
            <a:r>
              <a:rPr lang="sr-Latn-CS" dirty="0"/>
              <a:t>respiratorne bolesti</a:t>
            </a:r>
          </a:p>
          <a:p>
            <a:pPr lvl="1">
              <a:lnSpc>
                <a:spcPct val="90000"/>
              </a:lnSpc>
            </a:pPr>
            <a:r>
              <a:rPr lang="sr-Latn-CS" dirty="0"/>
              <a:t>dijabetes</a:t>
            </a:r>
          </a:p>
          <a:p>
            <a:pPr lvl="1">
              <a:lnSpc>
                <a:spcPct val="90000"/>
              </a:lnSpc>
            </a:pPr>
            <a:r>
              <a:rPr lang="sr-Latn-CS" dirty="0"/>
              <a:t>narkotici, lekovi</a:t>
            </a:r>
          </a:p>
          <a:p>
            <a:pPr lvl="1">
              <a:lnSpc>
                <a:spcPct val="9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969344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CS" sz="4000"/>
              <a:t/>
            </a:r>
            <a:br>
              <a:rPr lang="sr-Latn-CS" sz="4000"/>
            </a:br>
            <a:r>
              <a:rPr lang="sr-Latn-CS" sz="4000"/>
              <a:t>Kardiogeni uzroci iznenadne smrti kod dece sportista</a:t>
            </a:r>
            <a:r>
              <a:rPr lang="sr-Latn-CS"/>
              <a:t/>
            </a:r>
            <a:br>
              <a:rPr lang="sr-Latn-CS"/>
            </a:br>
            <a:endParaRPr lang="en-US"/>
          </a:p>
        </p:txBody>
      </p:sp>
      <p:sp>
        <p:nvSpPr>
          <p:cNvPr id="7171" name="Rectangle 3"/>
          <p:cNvSpPr>
            <a:spLocks noGrp="1" noRot="1" noChangeArrowheads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sr-Latn-CS" b="1" u="sng" dirty="0"/>
              <a:t>Kardiomiopatije – 2/3 SCD!</a:t>
            </a:r>
          </a:p>
          <a:p>
            <a:pPr>
              <a:lnSpc>
                <a:spcPct val="90000"/>
              </a:lnSpc>
            </a:pPr>
            <a:r>
              <a:rPr lang="sr-Latn-CS" b="1" dirty="0"/>
              <a:t>“primarne električne bolesti” srca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sr-Latn-CS" b="1" dirty="0"/>
          </a:p>
          <a:p>
            <a:pPr>
              <a:lnSpc>
                <a:spcPct val="90000"/>
              </a:lnSpc>
            </a:pPr>
            <a:r>
              <a:rPr lang="sr-Latn-CS" dirty="0"/>
              <a:t>Marfanov sindrom</a:t>
            </a:r>
          </a:p>
          <a:p>
            <a:pPr>
              <a:lnSpc>
                <a:spcPct val="90000"/>
              </a:lnSpc>
            </a:pPr>
            <a:r>
              <a:rPr lang="sr-Latn-CS" dirty="0"/>
              <a:t>Infekcije </a:t>
            </a:r>
            <a:r>
              <a:rPr lang="sr-Cyrl-CS" dirty="0"/>
              <a:t>- </a:t>
            </a:r>
            <a:r>
              <a:rPr lang="sr-Latn-CS" dirty="0"/>
              <a:t>miokarditis</a:t>
            </a:r>
          </a:p>
          <a:p>
            <a:pPr>
              <a:lnSpc>
                <a:spcPct val="90000"/>
              </a:lnSpc>
            </a:pPr>
            <a:r>
              <a:rPr lang="sr-Latn-CS" dirty="0"/>
              <a:t>USM – anomalije koronarnih krvnih sudova</a:t>
            </a:r>
          </a:p>
          <a:p>
            <a:pPr>
              <a:lnSpc>
                <a:spcPct val="90000"/>
              </a:lnSpc>
            </a:pPr>
            <a:r>
              <a:rPr lang="sr-Latn-CS" dirty="0"/>
              <a:t>Kawasakijeva bolest, rana koronarna bolest</a:t>
            </a:r>
          </a:p>
          <a:p>
            <a:pPr>
              <a:lnSpc>
                <a:spcPct val="90000"/>
              </a:lnSpc>
            </a:pPr>
            <a:endParaRPr lang="sr-Latn-CS" dirty="0"/>
          </a:p>
          <a:p>
            <a:pPr>
              <a:lnSpc>
                <a:spcPct val="90000"/>
              </a:lnSpc>
            </a:pPr>
            <a:r>
              <a:rPr lang="sr-Latn-CS" b="1" u="sng" dirty="0"/>
              <a:t>Nepoznati: do</a:t>
            </a:r>
            <a:r>
              <a:rPr lang="en-US" b="1" u="sng" dirty="0"/>
              <a:t> 20 do</a:t>
            </a:r>
            <a:r>
              <a:rPr lang="sr-Latn-CS" b="1" u="sng" dirty="0"/>
              <a:t> 3</a:t>
            </a:r>
            <a:r>
              <a:rPr lang="en-US" b="1" u="sng" dirty="0"/>
              <a:t>0</a:t>
            </a:r>
            <a:r>
              <a:rPr lang="sr-Latn-CS" b="1" u="sng" dirty="0"/>
              <a:t>%</a:t>
            </a:r>
          </a:p>
          <a:p>
            <a:pPr>
              <a:lnSpc>
                <a:spcPct val="90000"/>
              </a:lnSpc>
            </a:pPr>
            <a:endParaRPr lang="sr-Latn-CS" b="1" dirty="0"/>
          </a:p>
          <a:p>
            <a:pPr>
              <a:lnSpc>
                <a:spcPct val="90000"/>
              </a:lnSpc>
            </a:pPr>
            <a:endParaRPr lang="sr-Latn-CS" dirty="0"/>
          </a:p>
          <a:p>
            <a:pPr>
              <a:lnSpc>
                <a:spcPct val="9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525671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992313" y="62071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r-Latn-CS"/>
              <a:t>Kardiogeni uzroci iznenadne smrti kod dece sportista</a:t>
            </a:r>
            <a:br>
              <a:rPr lang="sr-Latn-CS"/>
            </a:br>
            <a:endParaRPr lang="en-US"/>
          </a:p>
        </p:txBody>
      </p:sp>
      <p:sp>
        <p:nvSpPr>
          <p:cNvPr id="8195" name="Rectangle 3"/>
          <p:cNvSpPr>
            <a:spLocks noGrp="1" noRot="1" noChangeArrowheads="1"/>
          </p:cNvSpPr>
          <p:nvPr>
            <p:ph sz="quarter" idx="13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sr-Latn-CS" dirty="0"/>
              <a:t>	</a:t>
            </a:r>
          </a:p>
          <a:p>
            <a:pPr>
              <a:buFont typeface="Wingdings" pitchFamily="2" charset="2"/>
              <a:buNone/>
            </a:pPr>
            <a:r>
              <a:rPr lang="sr-Latn-CS" b="1" dirty="0"/>
              <a:t>Neposredni uzrok smrti</a:t>
            </a:r>
          </a:p>
          <a:p>
            <a:pPr>
              <a:buFont typeface="Wingdings" pitchFamily="2" charset="2"/>
              <a:buNone/>
            </a:pPr>
            <a:endParaRPr lang="sr-Latn-CS" b="1" dirty="0"/>
          </a:p>
          <a:p>
            <a:r>
              <a:rPr lang="sr-Latn-CS" u="sng" dirty="0"/>
              <a:t>preko 97% ventrikularna fibrilacija</a:t>
            </a:r>
          </a:p>
          <a:p>
            <a:r>
              <a:rPr lang="sr-Latn-CS" dirty="0"/>
              <a:t>Ruptura aorte (Marfanov sindrom)</a:t>
            </a:r>
          </a:p>
          <a:p>
            <a:endParaRPr lang="sr-Latn-C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829245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033838" y="620713"/>
            <a:ext cx="8158162" cy="1211262"/>
          </a:xfrm>
        </p:spPr>
        <p:txBody>
          <a:bodyPr anchor="ctr">
            <a:normAutofit/>
          </a:bodyPr>
          <a:lstStyle/>
          <a:p>
            <a:r>
              <a:rPr lang="en-US" sz="3800" b="1" dirty="0" err="1"/>
              <a:t>Naporom</a:t>
            </a:r>
            <a:r>
              <a:rPr lang="en-US" sz="3800" b="1" dirty="0"/>
              <a:t> </a:t>
            </a:r>
            <a:r>
              <a:rPr lang="en-US" sz="3800" b="1" dirty="0" err="1"/>
              <a:t>indukovane</a:t>
            </a:r>
            <a:r>
              <a:rPr lang="en-US" sz="3800" b="1" dirty="0"/>
              <a:t> </a:t>
            </a:r>
            <a:r>
              <a:rPr lang="en-US" sz="3800" b="1" dirty="0" err="1"/>
              <a:t>ventrikularne</a:t>
            </a:r>
            <a:r>
              <a:rPr lang="en-US" sz="3800" b="1" dirty="0"/>
              <a:t> </a:t>
            </a:r>
            <a:r>
              <a:rPr lang="en-US" sz="3800" b="1" dirty="0" err="1"/>
              <a:t>aritmije</a:t>
            </a:r>
            <a:endParaRPr lang="en-US" sz="3800" b="1" dirty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955800" y="1978818"/>
            <a:ext cx="8229600" cy="4525963"/>
          </a:xfrm>
        </p:spPr>
        <p:txBody>
          <a:bodyPr>
            <a:normAutofit/>
          </a:bodyPr>
          <a:lstStyle/>
          <a:p>
            <a:pPr marL="365125" indent="-255588">
              <a:buNone/>
            </a:pPr>
            <a:r>
              <a:rPr lang="en-US" dirty="0" err="1">
                <a:latin typeface="Trebuchet MS" pitchFamily="34" charset="0"/>
              </a:rPr>
              <a:t>naporom</a:t>
            </a:r>
            <a:r>
              <a:rPr lang="en-US" dirty="0">
                <a:latin typeface="Trebuchet MS" pitchFamily="34" charset="0"/>
              </a:rPr>
              <a:t> </a:t>
            </a:r>
            <a:r>
              <a:rPr lang="en-US" dirty="0" err="1">
                <a:latin typeface="Trebuchet MS" pitchFamily="34" charset="0"/>
              </a:rPr>
              <a:t>indukovane</a:t>
            </a:r>
            <a:r>
              <a:rPr lang="en-US" dirty="0">
                <a:latin typeface="Trebuchet MS" pitchFamily="34" charset="0"/>
              </a:rPr>
              <a:t> </a:t>
            </a:r>
            <a:r>
              <a:rPr lang="en-US" dirty="0" err="1">
                <a:latin typeface="Trebuchet MS" pitchFamily="34" charset="0"/>
              </a:rPr>
              <a:t>VES</a:t>
            </a:r>
            <a:endParaRPr lang="sr-Latn-CS" dirty="0">
              <a:latin typeface="Trebuchet MS" pitchFamily="34" charset="0"/>
            </a:endParaRPr>
          </a:p>
          <a:p>
            <a:pPr marL="365125" indent="-255588">
              <a:buNone/>
            </a:pPr>
            <a:endParaRPr lang="sr-Latn-CS" dirty="0">
              <a:latin typeface="Trebuchet MS" pitchFamily="34" charset="0"/>
            </a:endParaRPr>
          </a:p>
          <a:p>
            <a:pPr marL="365125" indent="-255588">
              <a:buNone/>
            </a:pPr>
            <a:r>
              <a:rPr lang="sr-Latn-CS" dirty="0">
                <a:latin typeface="Trebuchet MS" pitchFamily="34" charset="0"/>
              </a:rPr>
              <a:t>		  </a:t>
            </a:r>
            <a:r>
              <a:rPr lang="en-US" dirty="0">
                <a:latin typeface="Trebuchet MS" pitchFamily="34" charset="0"/>
              </a:rPr>
              <a:t>VT</a:t>
            </a:r>
            <a:endParaRPr lang="sr-Latn-CS" dirty="0">
              <a:latin typeface="Trebuchet MS" pitchFamily="34" charset="0"/>
            </a:endParaRPr>
          </a:p>
          <a:p>
            <a:pPr marL="365125" indent="-255588">
              <a:buNone/>
            </a:pPr>
            <a:endParaRPr lang="sr-Latn-CS" dirty="0">
              <a:latin typeface="Trebuchet MS" pitchFamily="34" charset="0"/>
            </a:endParaRPr>
          </a:p>
          <a:p>
            <a:pPr marL="365125" indent="-255588">
              <a:buNone/>
            </a:pPr>
            <a:r>
              <a:rPr lang="sr-Latn-CS" dirty="0">
                <a:latin typeface="Trebuchet MS" pitchFamily="34" charset="0"/>
              </a:rPr>
              <a:t>			    VF</a:t>
            </a:r>
          </a:p>
          <a:p>
            <a:pPr marL="365125" indent="-255588">
              <a:buNone/>
            </a:pPr>
            <a:endParaRPr lang="sr-Latn-CS" dirty="0">
              <a:latin typeface="Trebuchet MS" pitchFamily="34" charset="0"/>
            </a:endParaRPr>
          </a:p>
          <a:p>
            <a:pPr marL="365125" indent="-255588">
              <a:buNone/>
            </a:pPr>
            <a:r>
              <a:rPr lang="sr-Latn-CS" dirty="0">
                <a:latin typeface="Trebuchet MS" pitchFamily="34" charset="0"/>
              </a:rPr>
              <a:t>				</a:t>
            </a:r>
            <a:r>
              <a:rPr lang="en-US" b="1" dirty="0">
                <a:latin typeface="Trebuchet MS" pitchFamily="34" charset="0"/>
              </a:rPr>
              <a:t>SCD – </a:t>
            </a:r>
            <a:r>
              <a:rPr lang="en-US" b="1" dirty="0" err="1">
                <a:latin typeface="Trebuchet MS" pitchFamily="34" charset="0"/>
              </a:rPr>
              <a:t>iznenadna</a:t>
            </a:r>
            <a:r>
              <a:rPr lang="en-US" b="1" dirty="0">
                <a:latin typeface="Trebuchet MS" pitchFamily="34" charset="0"/>
              </a:rPr>
              <a:t> </a:t>
            </a:r>
            <a:r>
              <a:rPr lang="en-US" b="1" dirty="0" err="1">
                <a:latin typeface="Trebuchet MS" pitchFamily="34" charset="0"/>
              </a:rPr>
              <a:t>srčana</a:t>
            </a:r>
            <a:r>
              <a:rPr lang="en-US" b="1" dirty="0">
                <a:latin typeface="Trebuchet MS" pitchFamily="34" charset="0"/>
              </a:rPr>
              <a:t> </a:t>
            </a:r>
            <a:r>
              <a:rPr lang="en-US" b="1" dirty="0" err="1">
                <a:latin typeface="Trebuchet MS" pitchFamily="34" charset="0"/>
              </a:rPr>
              <a:t>smrt</a:t>
            </a:r>
            <a:endParaRPr lang="en-US" b="1" dirty="0">
              <a:latin typeface="Trebuchet MS" pitchFamily="34" charset="0"/>
            </a:endParaRPr>
          </a:p>
        </p:txBody>
      </p:sp>
      <p:sp>
        <p:nvSpPr>
          <p:cNvPr id="68612" name="Line 4"/>
          <p:cNvSpPr>
            <a:spLocks noChangeShapeType="1"/>
          </p:cNvSpPr>
          <p:nvPr/>
        </p:nvSpPr>
        <p:spPr bwMode="auto">
          <a:xfrm>
            <a:off x="2362200" y="2514600"/>
            <a:ext cx="6096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8613" name="Line 5"/>
          <p:cNvSpPr>
            <a:spLocks noChangeShapeType="1"/>
          </p:cNvSpPr>
          <p:nvPr/>
        </p:nvSpPr>
        <p:spPr bwMode="auto">
          <a:xfrm>
            <a:off x="3505200" y="3429000"/>
            <a:ext cx="6096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8614" name="Line 6"/>
          <p:cNvSpPr>
            <a:spLocks noChangeShapeType="1"/>
          </p:cNvSpPr>
          <p:nvPr/>
        </p:nvSpPr>
        <p:spPr bwMode="auto">
          <a:xfrm>
            <a:off x="4648200" y="4343400"/>
            <a:ext cx="6096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2607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 idx="4294967295"/>
          </p:nvPr>
        </p:nvSpPr>
        <p:spPr>
          <a:xfrm>
            <a:off x="0" y="457200"/>
            <a:ext cx="8229600" cy="1143000"/>
          </a:xfrm>
        </p:spPr>
        <p:txBody>
          <a:bodyPr anchor="ctr">
            <a:normAutofit/>
          </a:bodyPr>
          <a:lstStyle/>
          <a:p>
            <a:r>
              <a:rPr lang="sr-Latn-CS" dirty="0"/>
              <a:t>Test </a:t>
            </a:r>
            <a:r>
              <a:rPr lang="sr-Latn-CS" dirty="0" smtClean="0"/>
              <a:t>opterećenjem</a:t>
            </a:r>
            <a:endParaRPr lang="en-US" dirty="0"/>
          </a:p>
        </p:txBody>
      </p:sp>
      <p:sp>
        <p:nvSpPr>
          <p:cNvPr id="11267" name="Content Placeholder 2"/>
          <p:cNvSpPr>
            <a:spLocks noGrp="1"/>
          </p:cNvSpPr>
          <p:nvPr>
            <p:ph idx="4294967295"/>
          </p:nvPr>
        </p:nvSpPr>
        <p:spPr>
          <a:xfrm>
            <a:off x="1358900" y="2006600"/>
            <a:ext cx="8229600" cy="4525963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sr-Latn-CS" dirty="0"/>
              <a:t>	</a:t>
            </a:r>
          </a:p>
          <a:p>
            <a:pPr>
              <a:buFont typeface="Wingdings" pitchFamily="2" charset="2"/>
              <a:buNone/>
            </a:pPr>
            <a:r>
              <a:rPr lang="sr-Latn-CS" b="1" dirty="0"/>
              <a:t>Odgovoriti na tri osnovna pitanja:</a:t>
            </a:r>
          </a:p>
          <a:p>
            <a:endParaRPr lang="sr-Latn-CS" dirty="0"/>
          </a:p>
          <a:p>
            <a:r>
              <a:rPr lang="sr-Latn-CS" dirty="0"/>
              <a:t>Ima li naporom izazvanih poremećaja </a:t>
            </a:r>
            <a:r>
              <a:rPr lang="sr-Latn-CS" dirty="0" smtClean="0"/>
              <a:t>ritma</a:t>
            </a:r>
            <a:endParaRPr lang="en-US" dirty="0" smtClean="0"/>
          </a:p>
          <a:p>
            <a:endParaRPr lang="sr-Latn-CS" dirty="0"/>
          </a:p>
          <a:p>
            <a:r>
              <a:rPr lang="sr-Latn-CS" dirty="0"/>
              <a:t>Ima li poremećaja koronarne </a:t>
            </a:r>
            <a:r>
              <a:rPr lang="sr-Latn-CS" dirty="0" smtClean="0"/>
              <a:t>perfuzije</a:t>
            </a:r>
            <a:endParaRPr lang="en-US" dirty="0" smtClean="0"/>
          </a:p>
          <a:p>
            <a:endParaRPr lang="sr-Latn-CS" dirty="0"/>
          </a:p>
          <a:p>
            <a:r>
              <a:rPr lang="sr-Latn-CS" dirty="0"/>
              <a:t>Kakav je profil arterijskog pritiska u naporu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82778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 idx="4294967295"/>
          </p:nvPr>
        </p:nvSpPr>
        <p:spPr/>
        <p:txBody>
          <a:bodyPr anchor="ctr"/>
          <a:lstStyle/>
          <a:p>
            <a:r>
              <a:rPr lang="en-US"/>
              <a:t>Bruce tradmill protokol</a:t>
            </a:r>
          </a:p>
        </p:txBody>
      </p:sp>
      <p:graphicFrame>
        <p:nvGraphicFramePr>
          <p:cNvPr id="15416" name="Group 56"/>
          <p:cNvGraphicFramePr>
            <a:graphicFrameLocks noGrp="1"/>
          </p:cNvGraphicFramePr>
          <p:nvPr>
            <p:ph idx="4294967295"/>
          </p:nvPr>
        </p:nvGraphicFramePr>
        <p:xfrm>
          <a:off x="1200153" y="1998663"/>
          <a:ext cx="9594850" cy="4223766"/>
        </p:xfrm>
        <a:graphic>
          <a:graphicData uri="http://schemas.openxmlformats.org/drawingml/2006/table">
            <a:tbl>
              <a:tblPr/>
              <a:tblGrid>
                <a:gridCol w="2398183"/>
                <a:gridCol w="2400300"/>
                <a:gridCol w="2398184"/>
                <a:gridCol w="2398183"/>
              </a:tblGrid>
              <a:tr h="91135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stepen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brzina (km/h)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Nagib (%)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vreme (min)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673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2,7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4673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4673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5,5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4673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6,8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4673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4673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8,8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4673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9,7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22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 idx="4294967295"/>
          </p:nvPr>
        </p:nvSpPr>
        <p:spPr/>
        <p:txBody>
          <a:bodyPr anchor="ctr"/>
          <a:lstStyle/>
          <a:p>
            <a:r>
              <a:rPr lang="en-US"/>
              <a:t>McMaster ergocycling protokol</a:t>
            </a:r>
          </a:p>
        </p:txBody>
      </p:sp>
      <p:graphicFrame>
        <p:nvGraphicFramePr>
          <p:cNvPr id="16423" name="Group 39"/>
          <p:cNvGraphicFramePr>
            <a:graphicFrameLocks noGrp="1"/>
          </p:cNvGraphicFramePr>
          <p:nvPr>
            <p:ph idx="4294967295"/>
          </p:nvPr>
        </p:nvGraphicFramePr>
        <p:xfrm>
          <a:off x="1377953" y="1909764"/>
          <a:ext cx="9417048" cy="4057652"/>
        </p:xfrm>
        <a:graphic>
          <a:graphicData uri="http://schemas.openxmlformats.org/drawingml/2006/table">
            <a:tbl>
              <a:tblPr/>
              <a:tblGrid>
                <a:gridCol w="2355849"/>
                <a:gridCol w="2353733"/>
                <a:gridCol w="2353733"/>
                <a:gridCol w="2353733"/>
              </a:tblGrid>
              <a:tr h="19637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Telesna</a:t>
                      </a:r>
                      <a:r>
                        <a:rPr kumimoji="0" lang="en-US" sz="2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 visina (cm)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Početna snaga (W)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Povećanje (W)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trajanje stepena (min)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222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do 120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12,5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12,5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523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120-140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12,5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25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523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140-160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25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25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523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Preko 160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25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F-25, M-50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 idx="4294967295"/>
          </p:nvPr>
        </p:nvSpPr>
        <p:spPr/>
        <p:txBody>
          <a:bodyPr anchor="ctr">
            <a:normAutofit/>
          </a:bodyPr>
          <a:lstStyle/>
          <a:p>
            <a:r>
              <a:rPr lang="sr-Latn-CS" smtClean="0"/>
              <a:t>Test opterećenjem - </a:t>
            </a:r>
            <a:r>
              <a:rPr lang="en-US" smtClean="0"/>
              <a:t>razlike </a:t>
            </a:r>
            <a:r>
              <a:rPr lang="en-US"/>
              <a:t>deca i odrasli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r>
              <a:rPr lang="en-US"/>
              <a:t>Uzrast – antropološke karakteristike</a:t>
            </a:r>
          </a:p>
          <a:p>
            <a:r>
              <a:rPr lang="en-US"/>
              <a:t>Psihomotorne sposobnosti</a:t>
            </a:r>
          </a:p>
          <a:p>
            <a:r>
              <a:rPr lang="en-US"/>
              <a:t>Nedostatak standardizovanih protokola po uzrasnim grupama</a:t>
            </a:r>
          </a:p>
          <a:p>
            <a:r>
              <a:rPr lang="en-US"/>
              <a:t>Indikacije za testiranje</a:t>
            </a:r>
          </a:p>
          <a:p>
            <a:endParaRPr lang="en-US"/>
          </a:p>
          <a:p>
            <a:r>
              <a:rPr lang="en-US" b="1"/>
              <a:t>Deca sportisti koji se izlažu velikim naporima</a:t>
            </a:r>
          </a:p>
          <a:p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 anchor="ctr">
            <a:normAutofit fontScale="90000"/>
          </a:bodyPr>
          <a:lstStyle/>
          <a:p>
            <a:r>
              <a:rPr lang="en-US" sz="4500" dirty="0" err="1"/>
              <a:t>Adaptacija</a:t>
            </a:r>
            <a:r>
              <a:rPr lang="en-US" sz="4500" dirty="0"/>
              <a:t> </a:t>
            </a:r>
            <a:r>
              <a:rPr lang="en-US" sz="4500" dirty="0" err="1"/>
              <a:t>standardnih</a:t>
            </a:r>
            <a:r>
              <a:rPr lang="en-US" sz="4500" dirty="0"/>
              <a:t> </a:t>
            </a:r>
            <a:r>
              <a:rPr lang="en-US" sz="4500" dirty="0" err="1"/>
              <a:t>protokola</a:t>
            </a:r>
            <a:r>
              <a:rPr lang="en-US" sz="4500" dirty="0"/>
              <a:t> </a:t>
            </a:r>
            <a:br>
              <a:rPr lang="en-US" sz="4500" dirty="0"/>
            </a:br>
            <a:r>
              <a:rPr lang="en-US" sz="4500" dirty="0" err="1"/>
              <a:t>ciljevi</a:t>
            </a:r>
            <a:r>
              <a:rPr lang="en-US" sz="4500" dirty="0"/>
              <a:t>: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r>
              <a:rPr lang="en-US"/>
              <a:t>tehnički lako izvodljiv za dete, ali i za lekara</a:t>
            </a:r>
          </a:p>
          <a:p>
            <a:r>
              <a:rPr lang="en-US"/>
              <a:t>mora biti bezbedan</a:t>
            </a:r>
          </a:p>
          <a:p>
            <a:r>
              <a:rPr lang="en-US"/>
              <a:t>da ne traje dugo, ali da traje dovoljno za postizanje cilja testa</a:t>
            </a:r>
          </a:p>
          <a:p>
            <a:r>
              <a:rPr lang="en-US" b="1"/>
              <a:t>da se dostigne (supra)maksimalna srčana frekvenca</a:t>
            </a:r>
          </a:p>
          <a:p>
            <a:pPr>
              <a:buFont typeface="Wingdings" pitchFamily="2" charset="2"/>
              <a:buNone/>
            </a:pPr>
            <a:endParaRPr lang="en-US"/>
          </a:p>
          <a:p>
            <a:pPr>
              <a:buFont typeface="Wingdings" pitchFamily="2" charset="2"/>
              <a:buNone/>
            </a:pPr>
            <a:r>
              <a:rPr lang="en-US" b="1"/>
              <a:t>Za sportiste: </a:t>
            </a:r>
            <a:r>
              <a:rPr lang="sr-Latn-CS" b="1"/>
              <a:t>poseban </a:t>
            </a:r>
            <a:r>
              <a:rPr lang="en-US" b="1"/>
              <a:t>protokol</a:t>
            </a:r>
            <a:r>
              <a:rPr lang="sr-Latn-CS" b="1"/>
              <a:t>!</a:t>
            </a:r>
            <a:endParaRPr lang="en-US" b="1"/>
          </a:p>
          <a:p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Content Placeholder 2"/>
          <p:cNvSpPr>
            <a:spLocks noGrp="1"/>
          </p:cNvSpPr>
          <p:nvPr>
            <p:ph idx="4294967295"/>
          </p:nvPr>
        </p:nvSpPr>
        <p:spPr>
          <a:xfrm>
            <a:off x="609600" y="1600201"/>
            <a:ext cx="10972800" cy="4525433"/>
          </a:xfrm>
          <a:prstGeom prst="rect">
            <a:avLst/>
          </a:prstGeom>
        </p:spPr>
        <p:txBody>
          <a:bodyPr lIns="121917" tIns="60958" rIns="121917" bIns="60958">
            <a:normAutofit/>
          </a:bodyPr>
          <a:lstStyle/>
          <a:p>
            <a:pPr marL="487668" indent="-341367">
              <a:buClr>
                <a:schemeClr val="accent3"/>
              </a:buClr>
              <a:buNone/>
              <a:defRPr/>
            </a:pPr>
            <a:r>
              <a:rPr lang="en-US" dirty="0" smtClean="0">
                <a:latin typeface="+mj-lt"/>
              </a:rPr>
              <a:t>	</a:t>
            </a:r>
            <a:r>
              <a:rPr lang="en-US" u="sng" dirty="0" err="1" smtClean="0">
                <a:latin typeface="+mj-lt"/>
              </a:rPr>
              <a:t>ciljevi</a:t>
            </a:r>
            <a:r>
              <a:rPr lang="en-US" u="sng" dirty="0" smtClean="0">
                <a:latin typeface="+mj-lt"/>
              </a:rPr>
              <a:t>:</a:t>
            </a:r>
          </a:p>
          <a:p>
            <a:pPr marL="487668" indent="-341367">
              <a:buClr>
                <a:schemeClr val="accent3"/>
              </a:buClr>
              <a:buNone/>
              <a:defRPr/>
            </a:pPr>
            <a:endParaRPr lang="en-US" u="sng" dirty="0" smtClean="0">
              <a:latin typeface="+mj-lt"/>
            </a:endParaRPr>
          </a:p>
          <a:p>
            <a:pPr marL="487668" indent="-341367">
              <a:buClr>
                <a:schemeClr val="accent3"/>
              </a:buClr>
              <a:buFont typeface="Georgia"/>
              <a:buChar char="•"/>
              <a:defRPr/>
            </a:pPr>
            <a:r>
              <a:rPr lang="en-US" dirty="0" err="1" smtClean="0">
                <a:latin typeface="+mj-lt"/>
              </a:rPr>
              <a:t>Povećanje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maksimalnog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opterećenja</a:t>
            </a:r>
            <a:endParaRPr lang="hr-HR" dirty="0" smtClean="0">
              <a:latin typeface="+mj-lt"/>
            </a:endParaRPr>
          </a:p>
          <a:p>
            <a:pPr marL="487668" indent="-341367">
              <a:buClr>
                <a:schemeClr val="accent3"/>
              </a:buClr>
              <a:buFont typeface="Georgia"/>
              <a:buChar char="•"/>
              <a:defRPr/>
            </a:pPr>
            <a:endParaRPr lang="en-US" dirty="0" smtClean="0">
              <a:latin typeface="+mj-lt"/>
            </a:endParaRPr>
          </a:p>
          <a:p>
            <a:pPr marL="487668" indent="-341367">
              <a:buClr>
                <a:schemeClr val="accent3"/>
              </a:buClr>
              <a:buFont typeface="Georgia"/>
              <a:buChar char="•"/>
              <a:defRPr/>
            </a:pPr>
            <a:r>
              <a:rPr lang="en-US" dirty="0" err="1" smtClean="0">
                <a:latin typeface="+mj-lt"/>
              </a:rPr>
              <a:t>Dostizanje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više</a:t>
            </a:r>
            <a:r>
              <a:rPr lang="en-US" dirty="0" smtClean="0">
                <a:latin typeface="+mj-lt"/>
              </a:rPr>
              <a:t> HR max.</a:t>
            </a:r>
            <a:endParaRPr lang="hr-HR" dirty="0" smtClean="0">
              <a:latin typeface="+mj-lt"/>
            </a:endParaRPr>
          </a:p>
          <a:p>
            <a:pPr marL="487668" indent="-341367">
              <a:buClr>
                <a:schemeClr val="accent3"/>
              </a:buClr>
              <a:buFont typeface="Georgia"/>
              <a:buChar char="•"/>
              <a:defRPr/>
            </a:pPr>
            <a:endParaRPr lang="en-US" dirty="0" smtClean="0">
              <a:latin typeface="+mj-lt"/>
            </a:endParaRPr>
          </a:p>
          <a:p>
            <a:pPr marL="487668" indent="-341367">
              <a:buClr>
                <a:schemeClr val="accent3"/>
              </a:buClr>
              <a:buFont typeface="Georgia"/>
              <a:buChar char="•"/>
              <a:defRPr/>
            </a:pPr>
            <a:r>
              <a:rPr lang="en-US" dirty="0" err="1" smtClean="0">
                <a:latin typeface="+mj-lt"/>
              </a:rPr>
              <a:t>Skraćenje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vremena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testiranja</a:t>
            </a:r>
            <a:endParaRPr lang="en-US" dirty="0" smtClean="0">
              <a:latin typeface="+mj-lt"/>
            </a:endParaRPr>
          </a:p>
          <a:p>
            <a:pPr marL="487668" indent="-341367">
              <a:buClr>
                <a:schemeClr val="accent3"/>
              </a:buClr>
              <a:buNone/>
              <a:defRPr/>
            </a:pPr>
            <a:endParaRPr lang="en-US" dirty="0" smtClean="0">
              <a:latin typeface="+mj-lt"/>
            </a:endParaRPr>
          </a:p>
          <a:p>
            <a:pPr marL="487668" indent="-341367" algn="r">
              <a:buClr>
                <a:schemeClr val="accent3"/>
              </a:buClr>
              <a:buNone/>
              <a:defRPr/>
            </a:pPr>
            <a:r>
              <a:rPr lang="en-US" dirty="0" smtClean="0">
                <a:latin typeface="+mj-lt"/>
              </a:rPr>
              <a:t>“More power, less time”</a:t>
            </a:r>
          </a:p>
        </p:txBody>
      </p:sp>
      <p:sp>
        <p:nvSpPr>
          <p:cNvPr id="21507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Modifikacija protokola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r-Latn-CS" dirty="0" smtClean="0"/>
              <a:t>Pregledi dece sportista</a:t>
            </a:r>
            <a:endParaRPr lang="en-US" dirty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/>
          <a:lstStyle/>
          <a:p>
            <a:endParaRPr lang="sr-Latn-CS" dirty="0"/>
          </a:p>
          <a:p>
            <a:r>
              <a:rPr lang="sr-Latn-CS" dirty="0"/>
              <a:t>Šta treba da obuhvata </a:t>
            </a:r>
            <a:r>
              <a:rPr lang="sr-Latn-CS" b="1" dirty="0"/>
              <a:t>pretakmičarski pregled</a:t>
            </a:r>
          </a:p>
          <a:p>
            <a:r>
              <a:rPr lang="sr-Latn-CS" dirty="0"/>
              <a:t>Koliko često obavljati kontrolne preglede</a:t>
            </a:r>
          </a:p>
          <a:p>
            <a:r>
              <a:rPr lang="sr-Latn-CS" dirty="0"/>
              <a:t>Kako proceniti uticaj sportske aktivnosti na zdravlje </a:t>
            </a:r>
            <a:r>
              <a:rPr lang="sr-Latn-CS" dirty="0" smtClean="0"/>
              <a:t>deteta</a:t>
            </a:r>
          </a:p>
          <a:p>
            <a:endParaRPr lang="sr-Latn-CS" b="1" dirty="0" smtClean="0"/>
          </a:p>
          <a:p>
            <a:r>
              <a:rPr lang="sr-Latn-CS" dirty="0" smtClean="0"/>
              <a:t>Ko </a:t>
            </a:r>
            <a:r>
              <a:rPr lang="sr-Latn-CS" dirty="0"/>
              <a:t>to treba da </a:t>
            </a:r>
            <a:r>
              <a:rPr lang="sr-Latn-CS" dirty="0" smtClean="0"/>
              <a:t>radi?</a:t>
            </a:r>
            <a:endParaRPr lang="sr-Latn-CS" dirty="0"/>
          </a:p>
        </p:txBody>
      </p:sp>
    </p:spTree>
    <p:extLst>
      <p:ext uri="{BB962C8B-B14F-4D97-AF65-F5344CB8AC3E}">
        <p14:creationId xmlns:p14="http://schemas.microsoft.com/office/powerpoint/2010/main" xmlns="" val="9051234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 idx="4294967295"/>
          </p:nvPr>
        </p:nvSpPr>
        <p:spPr>
          <a:xfrm>
            <a:off x="952852" y="0"/>
            <a:ext cx="10364451" cy="1596177"/>
          </a:xfrm>
        </p:spPr>
        <p:txBody>
          <a:bodyPr anchor="ctr">
            <a:normAutofit/>
          </a:bodyPr>
          <a:lstStyle/>
          <a:p>
            <a:r>
              <a:rPr lang="en-US" dirty="0" err="1"/>
              <a:t>Modifikovani</a:t>
            </a:r>
            <a:r>
              <a:rPr lang="en-US" dirty="0"/>
              <a:t> </a:t>
            </a:r>
            <a:r>
              <a:rPr lang="en-US" dirty="0" err="1"/>
              <a:t>protokoli</a:t>
            </a:r>
            <a:r>
              <a:rPr lang="en-US" dirty="0"/>
              <a:t>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sportiste</a:t>
            </a:r>
            <a:endParaRPr lang="en-US" dirty="0"/>
          </a:p>
        </p:txBody>
      </p:sp>
      <p:sp>
        <p:nvSpPr>
          <p:cNvPr id="20483" name="Text Placeholder 2"/>
          <p:cNvSpPr>
            <a:spLocks noGrp="1"/>
          </p:cNvSpPr>
          <p:nvPr>
            <p:ph type="body" idx="4294967295"/>
          </p:nvPr>
        </p:nvSpPr>
        <p:spPr>
          <a:xfrm>
            <a:off x="601785" y="1439984"/>
            <a:ext cx="5386917" cy="639763"/>
          </a:xfrm>
        </p:spPr>
        <p:txBody>
          <a:bodyPr anchor="b"/>
          <a:lstStyle/>
          <a:p>
            <a:pPr marL="0" indent="0" algn="ctr">
              <a:buNone/>
            </a:pPr>
            <a:r>
              <a:rPr lang="en-US" sz="2800" b="1" dirty="0"/>
              <a:t>McMaster cycling</a:t>
            </a:r>
          </a:p>
        </p:txBody>
      </p:sp>
      <p:graphicFrame>
        <p:nvGraphicFramePr>
          <p:cNvPr id="20579" name="Group 99"/>
          <p:cNvGraphicFramePr>
            <a:graphicFrameLocks noGrp="1"/>
          </p:cNvGraphicFramePr>
          <p:nvPr>
            <p:ph sz="half" idx="4294967295"/>
          </p:nvPr>
        </p:nvGraphicFramePr>
        <p:xfrm>
          <a:off x="1101969" y="2180493"/>
          <a:ext cx="4707466" cy="3117926"/>
        </p:xfrm>
        <a:graphic>
          <a:graphicData uri="http://schemas.openxmlformats.org/drawingml/2006/table">
            <a:tbl>
              <a:tblPr/>
              <a:tblGrid>
                <a:gridCol w="1409700"/>
                <a:gridCol w="1096433"/>
                <a:gridCol w="1081129"/>
                <a:gridCol w="1120204"/>
              </a:tblGrid>
              <a:tr h="7477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TV (cm)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sr-Latn-C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Start </a:t>
                      </a: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(W)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P</a:t>
                      </a:r>
                      <a:r>
                        <a:rPr kumimoji="0" lang="sr-Latn-C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orast</a:t>
                      </a: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 (W)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sr-Latn-C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vreme</a:t>
                      </a: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(min)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445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do 120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12,5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12,5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0,5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5445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120-140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12,5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25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5445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140-160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25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25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736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Preko 160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25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sp>
        <p:nvSpPr>
          <p:cNvPr id="20516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6142894" y="1432170"/>
            <a:ext cx="5389033" cy="639763"/>
          </a:xfrm>
        </p:spPr>
        <p:txBody>
          <a:bodyPr anchor="b"/>
          <a:lstStyle/>
          <a:p>
            <a:pPr marL="0" indent="0" algn="ctr">
              <a:buNone/>
            </a:pPr>
            <a:r>
              <a:rPr lang="en-US" sz="2800" b="1" dirty="0"/>
              <a:t>Bruce - </a:t>
            </a:r>
            <a:r>
              <a:rPr lang="en-US" sz="2800" b="1" dirty="0" err="1"/>
              <a:t>tradmill</a:t>
            </a:r>
            <a:endParaRPr lang="en-US" sz="2800" b="1" dirty="0"/>
          </a:p>
        </p:txBody>
      </p:sp>
      <p:graphicFrame>
        <p:nvGraphicFramePr>
          <p:cNvPr id="20577" name="Group 97"/>
          <p:cNvGraphicFramePr>
            <a:graphicFrameLocks noGrp="1"/>
          </p:cNvGraphicFramePr>
          <p:nvPr>
            <p:ph sz="quarter" idx="4294967295"/>
          </p:nvPr>
        </p:nvGraphicFramePr>
        <p:xfrm>
          <a:off x="6213233" y="2164861"/>
          <a:ext cx="4783014" cy="3505200"/>
        </p:xfrm>
        <a:graphic>
          <a:graphicData uri="http://schemas.openxmlformats.org/drawingml/2006/table">
            <a:tbl>
              <a:tblPr/>
              <a:tblGrid>
                <a:gridCol w="1197260"/>
                <a:gridCol w="1195251"/>
                <a:gridCol w="1195252"/>
                <a:gridCol w="1195251"/>
              </a:tblGrid>
              <a:tr h="6705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sr-Latn-C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s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tep</a:t>
                      </a:r>
                      <a:r>
                        <a:rPr kumimoji="0" lang="sr-Latn-C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.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brzina (km/h)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sr-Latn-C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n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agib (%)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vreme (min)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2,7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5,5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6,8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8,8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9,7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22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8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11,9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24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1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23815" y="5939693"/>
            <a:ext cx="10058400" cy="40010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hr-HR" dirty="0" smtClean="0"/>
              <a:t>Kad se postigne submaksimalna frekvenca trajanje se skraćuje na 30 sekundi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874698" y="243379"/>
            <a:ext cx="10364451" cy="1596177"/>
          </a:xfrm>
        </p:spPr>
        <p:txBody>
          <a:bodyPr anchor="ctr"/>
          <a:lstStyle/>
          <a:p>
            <a:r>
              <a:rPr lang="sr-Latn-CS" sz="4300" dirty="0">
                <a:latin typeface="Times New Roman" pitchFamily="18" charset="0"/>
              </a:rPr>
              <a:t>Razlike u stres testu </a:t>
            </a:r>
            <a:br>
              <a:rPr lang="sr-Latn-CS" sz="4300" dirty="0">
                <a:latin typeface="Times New Roman" pitchFamily="18" charset="0"/>
              </a:rPr>
            </a:br>
            <a:r>
              <a:rPr lang="sr-Latn-CS" sz="4300" dirty="0">
                <a:latin typeface="Times New Roman" pitchFamily="18" charset="0"/>
              </a:rPr>
              <a:t>1</a:t>
            </a:r>
            <a:r>
              <a:rPr lang="en-US" sz="4300" dirty="0">
                <a:latin typeface="Times New Roman" pitchFamily="18" charset="0"/>
              </a:rPr>
              <a:t>6</a:t>
            </a:r>
            <a:r>
              <a:rPr lang="sr-Latn-CS" sz="4300" dirty="0">
                <a:latin typeface="Times New Roman" pitchFamily="18" charset="0"/>
              </a:rPr>
              <a:t>-godišnji vaterpolista</a:t>
            </a:r>
            <a:endParaRPr lang="en-US" sz="4300" dirty="0">
              <a:latin typeface="Times New Roman" pitchFamily="18" charset="0"/>
            </a:endParaRPr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734321" y="2030780"/>
            <a:ext cx="5232400" cy="4276725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sr-Latn-CS" sz="3700" dirty="0">
                <a:latin typeface="Times New Roman" pitchFamily="18" charset="0"/>
              </a:rPr>
              <a:t>	</a:t>
            </a:r>
            <a:r>
              <a:rPr lang="sr-Latn-CS" sz="3700" u="sng" dirty="0">
                <a:latin typeface="Times New Roman" pitchFamily="18" charset="0"/>
              </a:rPr>
              <a:t>Standardni </a:t>
            </a:r>
            <a:r>
              <a:rPr lang="en-US" sz="3700" u="sng" dirty="0">
                <a:latin typeface="Times New Roman" pitchFamily="18" charset="0"/>
              </a:rPr>
              <a:t>Bruce</a:t>
            </a:r>
            <a:endParaRPr lang="sr-Latn-CS" sz="3700" u="sng" dirty="0">
              <a:latin typeface="Times New Roman" pitchFamily="18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sr-Latn-CS" sz="3700" dirty="0">
                <a:latin typeface="Times New Roman" pitchFamily="18" charset="0"/>
              </a:rPr>
              <a:t>M</a:t>
            </a:r>
            <a:r>
              <a:rPr lang="en-US" sz="3700" dirty="0">
                <a:latin typeface="Times New Roman" pitchFamily="18" charset="0"/>
              </a:rPr>
              <a:t>ax: </a:t>
            </a:r>
            <a:r>
              <a:rPr lang="en-US" sz="3700" b="1" dirty="0">
                <a:latin typeface="Times New Roman" pitchFamily="18" charset="0"/>
              </a:rPr>
              <a:t>7. </a:t>
            </a:r>
            <a:r>
              <a:rPr lang="en-US" sz="3700" b="1" dirty="0" err="1">
                <a:latin typeface="Times New Roman" pitchFamily="18" charset="0"/>
              </a:rPr>
              <a:t>stepen</a:t>
            </a:r>
            <a:r>
              <a:rPr lang="en-US" sz="3700" b="1" dirty="0">
                <a:latin typeface="Times New Roman" pitchFamily="18" charset="0"/>
              </a:rPr>
              <a:t>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3700" b="1" dirty="0">
                <a:latin typeface="Times New Roman" pitchFamily="18" charset="0"/>
              </a:rPr>
              <a:t>(9,7 km/h, 22%)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sr-Latn-CS" sz="3700" b="1" dirty="0">
              <a:latin typeface="Times New Roman" pitchFamily="18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sr-Latn-CS" sz="3700" dirty="0">
                <a:latin typeface="Times New Roman" pitchFamily="18" charset="0"/>
              </a:rPr>
              <a:t>Max. Fr.	179/min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sr-Latn-CS" sz="3700" dirty="0">
                <a:latin typeface="Times New Roman" pitchFamily="18" charset="0"/>
              </a:rPr>
              <a:t>Max. TA	1</a:t>
            </a:r>
            <a:r>
              <a:rPr lang="en-US" sz="3700" dirty="0">
                <a:latin typeface="Times New Roman" pitchFamily="18" charset="0"/>
              </a:rPr>
              <a:t>85/</a:t>
            </a:r>
            <a:r>
              <a:rPr lang="sr-Latn-CS" sz="3700" dirty="0">
                <a:latin typeface="Times New Roman" pitchFamily="18" charset="0"/>
              </a:rPr>
              <a:t>60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3700" dirty="0">
              <a:latin typeface="Times New Roman" pitchFamily="18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sr-Latn-CS" sz="3700" dirty="0">
                <a:latin typeface="Times New Roman" pitchFamily="18" charset="0"/>
              </a:rPr>
              <a:t>Trajanje testa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sr-Latn-CS" sz="3700" dirty="0">
                <a:latin typeface="Times New Roman" pitchFamily="18" charset="0"/>
              </a:rPr>
              <a:t>		</a:t>
            </a:r>
            <a:r>
              <a:rPr lang="sr-Latn-CS" sz="3700" b="1" dirty="0">
                <a:latin typeface="Times New Roman" pitchFamily="18" charset="0"/>
              </a:rPr>
              <a:t>2</a:t>
            </a:r>
            <a:r>
              <a:rPr lang="en-US" sz="3700" b="1" dirty="0">
                <a:latin typeface="Times New Roman" pitchFamily="18" charset="0"/>
              </a:rPr>
              <a:t>5</a:t>
            </a:r>
            <a:r>
              <a:rPr lang="sr-Latn-CS" sz="3700" b="1" dirty="0">
                <a:latin typeface="Times New Roman" pitchFamily="18" charset="0"/>
              </a:rPr>
              <a:t> min</a:t>
            </a:r>
            <a:r>
              <a:rPr lang="en-US" sz="3700" b="1" dirty="0">
                <a:latin typeface="Times New Roman" pitchFamily="18" charset="0"/>
              </a:rPr>
              <a:t> </a:t>
            </a: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181318" y="1983888"/>
            <a:ext cx="5234517" cy="4276725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sr-Latn-CS" sz="3700" dirty="0">
                <a:latin typeface="Times New Roman" pitchFamily="18" charset="0"/>
              </a:rPr>
              <a:t>	</a:t>
            </a:r>
            <a:r>
              <a:rPr lang="en-US" sz="3700" u="sng" dirty="0" err="1">
                <a:latin typeface="Times New Roman" pitchFamily="18" charset="0"/>
              </a:rPr>
              <a:t>modifikovani</a:t>
            </a:r>
            <a:r>
              <a:rPr lang="sr-Latn-CS" sz="3700" u="sng" dirty="0">
                <a:latin typeface="Times New Roman" pitchFamily="18" charset="0"/>
              </a:rPr>
              <a:t> </a:t>
            </a:r>
            <a:r>
              <a:rPr lang="en-US" sz="3700" u="sng" dirty="0">
                <a:latin typeface="Times New Roman" pitchFamily="18" charset="0"/>
              </a:rPr>
              <a:t>Bruce</a:t>
            </a:r>
            <a:endParaRPr lang="sr-Latn-CS" sz="3700" u="sng" dirty="0">
              <a:latin typeface="Times New Roman" pitchFamily="18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sr-Latn-CS" sz="3700" dirty="0">
                <a:latin typeface="Times New Roman" pitchFamily="18" charset="0"/>
              </a:rPr>
              <a:t>Ma</a:t>
            </a:r>
            <a:r>
              <a:rPr lang="en-US" sz="3700" dirty="0">
                <a:latin typeface="Times New Roman" pitchFamily="18" charset="0"/>
              </a:rPr>
              <a:t>x: </a:t>
            </a:r>
            <a:r>
              <a:rPr lang="en-US" sz="3700" b="1" dirty="0">
                <a:latin typeface="Times New Roman" pitchFamily="18" charset="0"/>
              </a:rPr>
              <a:t>8.stepen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3700" b="1" dirty="0">
                <a:latin typeface="Times New Roman" pitchFamily="18" charset="0"/>
              </a:rPr>
              <a:t>(11.9 km/h, 24%)</a:t>
            </a:r>
            <a:endParaRPr lang="sr-Latn-CS" sz="3700" b="1" dirty="0">
              <a:latin typeface="Times New Roman" pitchFamily="18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sr-Latn-CS" sz="3700" dirty="0">
                <a:latin typeface="Times New Roman" pitchFamily="18" charset="0"/>
              </a:rPr>
              <a:t>		</a:t>
            </a:r>
            <a:endParaRPr lang="sr-Latn-CS" sz="3700" b="1" dirty="0">
              <a:latin typeface="Times New Roman" pitchFamily="18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sr-Latn-CS" sz="3700" b="1" dirty="0">
                <a:latin typeface="Times New Roman" pitchFamily="18" charset="0"/>
              </a:rPr>
              <a:t>Max. Fr.	19</a:t>
            </a:r>
            <a:r>
              <a:rPr lang="en-US" sz="3700" b="1" dirty="0">
                <a:latin typeface="Times New Roman" pitchFamily="18" charset="0"/>
              </a:rPr>
              <a:t>4</a:t>
            </a:r>
            <a:r>
              <a:rPr lang="sr-Latn-CS" sz="3700" b="1" dirty="0">
                <a:latin typeface="Times New Roman" pitchFamily="18" charset="0"/>
              </a:rPr>
              <a:t>/min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sr-Latn-CS" sz="3700" b="1" dirty="0">
                <a:latin typeface="Times New Roman" pitchFamily="18" charset="0"/>
              </a:rPr>
              <a:t>Max. TA	1</a:t>
            </a:r>
            <a:r>
              <a:rPr lang="en-US" sz="3700" b="1" dirty="0">
                <a:latin typeface="Times New Roman" pitchFamily="18" charset="0"/>
              </a:rPr>
              <a:t>90/</a:t>
            </a:r>
            <a:r>
              <a:rPr lang="sr-Latn-CS" sz="3700" b="1" dirty="0">
                <a:latin typeface="Times New Roman" pitchFamily="18" charset="0"/>
              </a:rPr>
              <a:t>60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3700" dirty="0">
              <a:latin typeface="Times New Roman" pitchFamily="18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sr-Latn-CS" sz="3700" dirty="0">
                <a:latin typeface="Times New Roman" pitchFamily="18" charset="0"/>
              </a:rPr>
              <a:t>Trajanje testa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sr-Latn-CS" sz="3700" dirty="0">
                <a:latin typeface="Times New Roman" pitchFamily="18" charset="0"/>
              </a:rPr>
              <a:t>		</a:t>
            </a:r>
            <a:r>
              <a:rPr lang="sr-Latn-CS" sz="3700" b="1" dirty="0">
                <a:latin typeface="Times New Roman" pitchFamily="18" charset="0"/>
              </a:rPr>
              <a:t>11 min</a:t>
            </a:r>
            <a:endParaRPr lang="en-US" sz="3700" b="1" dirty="0">
              <a:latin typeface="Times New Roman" pitchFamily="18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3700" dirty="0">
              <a:latin typeface="Times New Roman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7135445" y="5533292"/>
            <a:ext cx="1438032" cy="63304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446585" y="5877166"/>
            <a:ext cx="3501292" cy="1588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Naporom izazvane VES</a:t>
            </a:r>
            <a:endParaRPr lang="en-US"/>
          </a:p>
        </p:txBody>
      </p:sp>
      <p:pic>
        <p:nvPicPr>
          <p:cNvPr id="3077" name="Picture 5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 l="12002" t="27729" r="47339" b="45860"/>
          <a:stretch>
            <a:fillRect/>
          </a:stretch>
        </p:blipFill>
        <p:spPr>
          <a:xfrm>
            <a:off x="815414" y="2492896"/>
            <a:ext cx="5088565" cy="277862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078" name="Picture 6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 l="12668" t="29862" r="46672" b="44794"/>
          <a:stretch>
            <a:fillRect/>
          </a:stretch>
        </p:blipFill>
        <p:spPr>
          <a:xfrm>
            <a:off x="6371280" y="2514600"/>
            <a:ext cx="5293339" cy="277335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336800" y="1828800"/>
            <a:ext cx="2336800" cy="40010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hr-HR" smtClean="0"/>
              <a:t>4. stepen</a:t>
            </a: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331202" y="1905000"/>
            <a:ext cx="1195193" cy="400105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hr-HR" smtClean="0"/>
              <a:t>6. stepen</a:t>
            </a:r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mtClean="0"/>
              <a:t>Test opterećenjem</a:t>
            </a:r>
            <a:br>
              <a:rPr lang="hr-HR" smtClean="0"/>
            </a:br>
            <a:r>
              <a:rPr lang="hr-HR" smtClean="0"/>
              <a:t>Modif. Bruce:7.stepen</a:t>
            </a:r>
            <a:endParaRPr lang="en-US"/>
          </a:p>
        </p:txBody>
      </p:sp>
      <p:pic>
        <p:nvPicPr>
          <p:cNvPr id="13317" name="Picture 5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 l="13335" t="26663" r="49339" b="45860"/>
          <a:stretch>
            <a:fillRect/>
          </a:stretch>
        </p:blipFill>
        <p:spPr>
          <a:xfrm>
            <a:off x="1007435" y="2276873"/>
            <a:ext cx="9697077" cy="2944707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6" name="Straight Arrow Connector 5"/>
          <p:cNvCxnSpPr/>
          <p:nvPr/>
        </p:nvCxnSpPr>
        <p:spPr>
          <a:xfrm>
            <a:off x="5181600" y="2514600"/>
            <a:ext cx="508000" cy="4572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8331200" y="2362200"/>
            <a:ext cx="812800" cy="381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8839200" y="2362200"/>
            <a:ext cx="812800" cy="381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mtClean="0"/>
              <a:t>Test opterećenjem</a:t>
            </a:r>
            <a:br>
              <a:rPr lang="hr-HR" smtClean="0"/>
            </a:br>
            <a:r>
              <a:rPr lang="hr-HR" smtClean="0"/>
              <a:t>Modif. Bruce:7.stepen</a:t>
            </a:r>
            <a:endParaRPr lang="en-US"/>
          </a:p>
        </p:txBody>
      </p:sp>
      <p:pic>
        <p:nvPicPr>
          <p:cNvPr id="15365" name="Picture 5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 l="12668" t="26663" r="49339" b="45860"/>
          <a:stretch>
            <a:fillRect/>
          </a:stretch>
        </p:blipFill>
        <p:spPr>
          <a:xfrm>
            <a:off x="335362" y="2132856"/>
            <a:ext cx="11338833" cy="338277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6000" y="2438400"/>
            <a:ext cx="10769600" cy="1673352"/>
          </a:xfrm>
        </p:spPr>
        <p:txBody>
          <a:bodyPr>
            <a:normAutofit fontScale="90000"/>
          </a:bodyPr>
          <a:lstStyle/>
          <a:p>
            <a:r>
              <a:rPr lang="hr-HR" smtClean="0"/>
              <a:t>Supramaksimalno opterećenje</a:t>
            </a:r>
            <a:br>
              <a:rPr lang="hr-HR" smtClean="0"/>
            </a:br>
            <a:r>
              <a:rPr lang="hr-HR" smtClean="0"/>
              <a:t/>
            </a:r>
            <a:br>
              <a:rPr lang="hr-HR" smtClean="0"/>
            </a:br>
            <a:r>
              <a:rPr lang="hr-HR" smtClean="0"/>
              <a:t/>
            </a:r>
            <a:br>
              <a:rPr lang="hr-HR" smtClean="0"/>
            </a:br>
            <a:r>
              <a:rPr lang="hr-HR" smtClean="0"/>
              <a:t>Zašto je važno?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5959" y="313717"/>
            <a:ext cx="10364451" cy="1596177"/>
          </a:xfrm>
        </p:spPr>
        <p:txBody>
          <a:bodyPr/>
          <a:lstStyle/>
          <a:p>
            <a:r>
              <a:rPr lang="hr-HR" dirty="0" smtClean="0"/>
              <a:t>7. stepen, fr. 188/min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 l="667" t="24530" r="43339" b="10665"/>
          <a:stretch>
            <a:fillRect/>
          </a:stretch>
        </p:blipFill>
        <p:spPr>
          <a:xfrm>
            <a:off x="1524000" y="1639707"/>
            <a:ext cx="9042400" cy="49068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2513" y="337164"/>
            <a:ext cx="10364451" cy="1596177"/>
          </a:xfrm>
        </p:spPr>
        <p:txBody>
          <a:bodyPr>
            <a:noAutofit/>
          </a:bodyPr>
          <a:lstStyle/>
          <a:p>
            <a:r>
              <a:rPr lang="en-US" dirty="0" err="1" smtClean="0"/>
              <a:t>Naporom</a:t>
            </a:r>
            <a:r>
              <a:rPr lang="en-US" dirty="0" smtClean="0"/>
              <a:t> </a:t>
            </a:r>
            <a:r>
              <a:rPr lang="en-US" dirty="0" err="1" smtClean="0"/>
              <a:t>izazvana</a:t>
            </a:r>
            <a:r>
              <a:rPr lang="en-US" dirty="0" smtClean="0"/>
              <a:t> </a:t>
            </a:r>
            <a:r>
              <a:rPr lang="hr-HR" dirty="0" smtClean="0"/>
              <a:t>S</a:t>
            </a:r>
            <a:r>
              <a:rPr lang="en-US" dirty="0" smtClean="0"/>
              <a:t>VT</a:t>
            </a:r>
            <a:r>
              <a:rPr lang="hr-HR" dirty="0" smtClean="0"/>
              <a:t> ili VT?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modif</a:t>
            </a:r>
            <a:r>
              <a:rPr lang="en-US" dirty="0" smtClean="0"/>
              <a:t>. Bruce</a:t>
            </a:r>
            <a:r>
              <a:rPr lang="hr-HR" dirty="0" smtClean="0"/>
              <a:t>: </a:t>
            </a:r>
            <a:r>
              <a:rPr lang="en-US" dirty="0" smtClean="0"/>
              <a:t>8.stepen (24%, 11.8 km/h)</a:t>
            </a:r>
            <a:endParaRPr lang="en-US" dirty="0"/>
          </a:p>
        </p:txBody>
      </p:sp>
      <p:pic>
        <p:nvPicPr>
          <p:cNvPr id="4" name="Content Placeholder 3" descr="EIVT.jpe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rcRect l="5748" t="9883" r="7185" b="17790"/>
          <a:stretch>
            <a:fillRect/>
          </a:stretch>
        </p:blipFill>
        <p:spPr>
          <a:xfrm>
            <a:off x="1422400" y="2209801"/>
            <a:ext cx="9347200" cy="423401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8839200" y="1752601"/>
            <a:ext cx="1727200" cy="40010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mtClean="0"/>
              <a:t>HR 224/min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smtClean="0"/>
              <a:t>12.3.2021.</a:t>
            </a:r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3"/>
          <a:srcRect l="19603" t="23546" r="2386" b="3816"/>
          <a:stretch/>
        </p:blipFill>
        <p:spPr bwMode="auto">
          <a:xfrm>
            <a:off x="6103238" y="2438114"/>
            <a:ext cx="5286829" cy="2922309"/>
          </a:xfrm>
          <a:prstGeom prst="rect">
            <a:avLst/>
          </a:prstGeom>
          <a:noFill/>
          <a:ln w="9525">
            <a:solidFill>
              <a:schemeClr val="accent1">
                <a:shade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4"/>
          <a:srcRect l="1297" t="4242" r="2262" b="4277"/>
          <a:stretch/>
        </p:blipFill>
        <p:spPr bwMode="auto">
          <a:xfrm>
            <a:off x="628457" y="2454738"/>
            <a:ext cx="5115612" cy="2922311"/>
          </a:xfrm>
          <a:prstGeom prst="rect">
            <a:avLst/>
          </a:prstGeom>
          <a:noFill/>
          <a:ln w="9525">
            <a:solidFill>
              <a:schemeClr val="accent1">
                <a:shade val="5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2888983" y="422289"/>
            <a:ext cx="6096000" cy="40010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accent1">
                <a:shade val="50000"/>
              </a:schemeClr>
            </a:solidFill>
          </a:ln>
        </p:spPr>
        <p:txBody>
          <a:bodyPr lIns="121917" tIns="60958" rIns="121917" bIns="60958">
            <a:spAutoFit/>
          </a:bodyPr>
          <a:lstStyle/>
          <a:p>
            <a:pPr marL="457189" indent="-457189">
              <a:buFont typeface="Wingdings" panose="05000000000000000000" pitchFamily="2" charset="2"/>
              <a:buChar char="ü"/>
            </a:pPr>
            <a:r>
              <a:rPr lang="hr-HR" dirty="0" smtClean="0"/>
              <a:t>16-godišnji vaterpolista, ASIMTOMATSKI</a:t>
            </a:r>
            <a:endParaRPr lang="hr-HR" dirty="0" smtClean="0"/>
          </a:p>
        </p:txBody>
      </p:sp>
      <p:sp>
        <p:nvSpPr>
          <p:cNvPr id="5" name="Oval 4"/>
          <p:cNvSpPr/>
          <p:nvPr/>
        </p:nvSpPr>
        <p:spPr>
          <a:xfrm>
            <a:off x="8479554" y="2803532"/>
            <a:ext cx="1282045" cy="138573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sr-Latn-R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969" y="485571"/>
            <a:ext cx="11748065" cy="440691"/>
          </a:xfrm>
        </p:spPr>
        <p:txBody>
          <a:bodyPr>
            <a:normAutofit fontScale="90000"/>
          </a:bodyPr>
          <a:lstStyle/>
          <a:p>
            <a:r>
              <a:rPr lang="sr-Latn-RS" sz="2400" dirty="0" smtClean="0"/>
              <a:t>8.6.2021.</a:t>
            </a:r>
            <a:r>
              <a:rPr lang="sr-Latn-RS" dirty="0"/>
              <a:t>						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2"/>
          <a:srcRect l="2251" r="1306" b="803"/>
          <a:stretch/>
        </p:blipFill>
        <p:spPr bwMode="auto">
          <a:xfrm>
            <a:off x="1487427" y="1001273"/>
            <a:ext cx="5195304" cy="1921651"/>
          </a:xfrm>
          <a:prstGeom prst="rect">
            <a:avLst/>
          </a:prstGeom>
          <a:noFill/>
          <a:ln w="9525">
            <a:solidFill>
              <a:schemeClr val="accent1">
                <a:shade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3"/>
          <a:srcRect l="2252" r="2018" b="10098"/>
          <a:stretch/>
        </p:blipFill>
        <p:spPr bwMode="auto">
          <a:xfrm>
            <a:off x="4322619" y="3070495"/>
            <a:ext cx="7869381" cy="3210832"/>
          </a:xfrm>
          <a:prstGeom prst="rect">
            <a:avLst/>
          </a:prstGeom>
          <a:noFill/>
          <a:ln w="9525">
            <a:solidFill>
              <a:schemeClr val="accent1">
                <a:shade val="5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21967" y="3350845"/>
            <a:ext cx="2652075" cy="779700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sr-Latn-RS" sz="4300" b="1" dirty="0" smtClean="0"/>
              <a:t>7.7.2021.</a:t>
            </a:r>
            <a:endParaRPr lang="sr-Latn-RS" sz="4300" b="1" dirty="0"/>
          </a:p>
        </p:txBody>
      </p:sp>
      <p:sp>
        <p:nvSpPr>
          <p:cNvPr id="8" name="Rectangle 7"/>
          <p:cNvSpPr/>
          <p:nvPr/>
        </p:nvSpPr>
        <p:spPr>
          <a:xfrm>
            <a:off x="229782" y="4281544"/>
            <a:ext cx="3901147" cy="1231102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  <p:txBody>
          <a:bodyPr wrap="square" lIns="121917" tIns="60958" rIns="121917" bIns="60958">
            <a:spAutoFit/>
          </a:bodyPr>
          <a:lstStyle/>
          <a:p>
            <a:pPr marL="457189" indent="-457189">
              <a:buFont typeface="Wingdings" panose="05000000000000000000" pitchFamily="2" charset="2"/>
              <a:buChar char="ü"/>
            </a:pPr>
            <a:r>
              <a:rPr lang="sr-Latn-RS" dirty="0" smtClean="0"/>
              <a:t>P</a:t>
            </a:r>
            <a:r>
              <a:rPr lang="en-US" dirty="0" smtClean="0"/>
              <a:t>o</a:t>
            </a:r>
            <a:r>
              <a:rPr lang="sr-Latn-RS" dirty="0" smtClean="0"/>
              <a:t>novljen test</a:t>
            </a:r>
            <a:endParaRPr lang="en-US" b="1" dirty="0" smtClean="0"/>
          </a:p>
          <a:p>
            <a:pPr marL="457189" indent="-457189">
              <a:buFont typeface="Wingdings" panose="05000000000000000000" pitchFamily="2" charset="2"/>
              <a:buChar char="ü"/>
            </a:pPr>
            <a:r>
              <a:rPr lang="sr-Latn-RS" b="1" dirty="0" smtClean="0"/>
              <a:t>UZ srca</a:t>
            </a:r>
            <a:endParaRPr lang="en-US" b="1" dirty="0" smtClean="0"/>
          </a:p>
          <a:p>
            <a:pPr marL="457189" indent="-457189">
              <a:buFont typeface="Wingdings" panose="05000000000000000000" pitchFamily="2" charset="2"/>
              <a:buChar char="ü"/>
            </a:pPr>
            <a:r>
              <a:rPr lang="en-US" b="1" dirty="0" smtClean="0"/>
              <a:t>MR</a:t>
            </a:r>
            <a:r>
              <a:rPr lang="hr-HR" b="1" dirty="0" smtClean="0"/>
              <a:t> srca</a:t>
            </a:r>
            <a:endParaRPr lang="en-US" b="1" dirty="0" smtClean="0"/>
          </a:p>
          <a:p>
            <a:pPr marL="457189" indent="-457189">
              <a:buFont typeface="Wingdings" panose="05000000000000000000" pitchFamily="2" charset="2"/>
              <a:buChar char="ü"/>
            </a:pPr>
            <a:endParaRPr lang="hr-HR" b="1" dirty="0"/>
          </a:p>
        </p:txBody>
      </p:sp>
      <p:sp>
        <p:nvSpPr>
          <p:cNvPr id="9" name="Oval 8"/>
          <p:cNvSpPr/>
          <p:nvPr/>
        </p:nvSpPr>
        <p:spPr>
          <a:xfrm>
            <a:off x="7285540" y="3451154"/>
            <a:ext cx="2107329" cy="241326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sr-Latn-RS"/>
          </a:p>
        </p:txBody>
      </p:sp>
      <p:sp>
        <p:nvSpPr>
          <p:cNvPr id="10" name="Rectangle 9"/>
          <p:cNvSpPr/>
          <p:nvPr/>
        </p:nvSpPr>
        <p:spPr>
          <a:xfrm>
            <a:off x="5835383" y="297243"/>
            <a:ext cx="6096000" cy="40010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accent1">
                <a:shade val="50000"/>
              </a:schemeClr>
            </a:solidFill>
          </a:ln>
        </p:spPr>
        <p:txBody>
          <a:bodyPr lIns="121917" tIns="60958" rIns="121917" bIns="60958">
            <a:spAutoFit/>
          </a:bodyPr>
          <a:lstStyle/>
          <a:p>
            <a:pPr marL="457189" indent="-457189">
              <a:buFont typeface="Wingdings" panose="05000000000000000000" pitchFamily="2" charset="2"/>
              <a:buChar char="ü"/>
            </a:pPr>
            <a:r>
              <a:rPr lang="hr-HR" dirty="0" smtClean="0"/>
              <a:t>16-godišnji vaterpolista, ASIMTOMATSKI</a:t>
            </a:r>
            <a:endParaRPr lang="hr-H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r-Latn-CS"/>
              <a:t>Šta kažu veliki</a:t>
            </a:r>
            <a:endParaRPr lang="en-US"/>
          </a:p>
        </p:txBody>
      </p:sp>
      <p:sp>
        <p:nvSpPr>
          <p:cNvPr id="35843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sr-Latn-CS" b="1" dirty="0"/>
              <a:t>	ACC, AHA</a:t>
            </a:r>
          </a:p>
          <a:p>
            <a:pPr>
              <a:lnSpc>
                <a:spcPct val="90000"/>
              </a:lnSpc>
            </a:pPr>
            <a:r>
              <a:rPr lang="sr-Latn-CS" dirty="0"/>
              <a:t>Anamneza </a:t>
            </a:r>
          </a:p>
          <a:p>
            <a:pPr>
              <a:lnSpc>
                <a:spcPct val="90000"/>
              </a:lnSpc>
            </a:pPr>
            <a:r>
              <a:rPr lang="sr-Latn-CS" dirty="0"/>
              <a:t>Fizikalni pregled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sr-Latn-CS" dirty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sr-Latn-CS" b="1" dirty="0"/>
              <a:t>	ESC, IOC</a:t>
            </a:r>
          </a:p>
          <a:p>
            <a:pPr>
              <a:lnSpc>
                <a:spcPct val="90000"/>
              </a:lnSpc>
            </a:pPr>
            <a:r>
              <a:rPr lang="sr-Latn-CS" dirty="0"/>
              <a:t>Anamneza</a:t>
            </a:r>
          </a:p>
          <a:p>
            <a:pPr>
              <a:lnSpc>
                <a:spcPct val="90000"/>
              </a:lnSpc>
            </a:pPr>
            <a:r>
              <a:rPr lang="sr-Latn-CS" dirty="0"/>
              <a:t>Fizikalni pregled</a:t>
            </a:r>
          </a:p>
          <a:p>
            <a:pPr>
              <a:lnSpc>
                <a:spcPct val="90000"/>
              </a:lnSpc>
            </a:pPr>
            <a:r>
              <a:rPr lang="sr-Latn-CS" b="1" dirty="0"/>
              <a:t>Standardni 12-kanalni EKG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val="9640482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CMR</a:t>
            </a:r>
            <a:r>
              <a:rPr lang="sr-Latn-RS" dirty="0" smtClean="0"/>
              <a:t> – aritmogena kardiomiopatija desne komore!</a:t>
            </a:r>
            <a:r>
              <a:rPr lang="en-US" dirty="0" smtClean="0"/>
              <a:t> </a:t>
            </a:r>
            <a:endParaRPr lang="sr-Latn-RS" dirty="0"/>
          </a:p>
        </p:txBody>
      </p:sp>
      <p:pic>
        <p:nvPicPr>
          <p:cNvPr id="5" name="rvot">
            <a:hlinkClick r:id="" action="ppaction://media"/>
          </p:cNvPr>
          <p:cNvPicPr>
            <a:picLocks noGrp="1" noChangeAspect="1"/>
          </p:cNvPicPr>
          <p:nvPr>
            <p:ph sz="half" idx="4294967295"/>
            <a:videoFile r:link="rId1"/>
            <p:extLst>
              <p:ext uri="{DAA4B4D4-6D71-4841-9C94-3DE7FCFB9230}">
                <p14:media xmlns="" xmlns:p14="http://schemas.microsoft.com/office/powerpoint/2010/main" r:embed=""/>
              </p:ext>
            </p:extLst>
          </p:nvPr>
        </p:nvPicPr>
        <p:blipFill>
          <a:blip r:embed="rId3" cstate="print"/>
          <a:stretch>
            <a:fillRect/>
          </a:stretch>
        </p:blipFill>
        <p:spPr>
          <a:xfrm>
            <a:off x="609602" y="2071688"/>
            <a:ext cx="5304367" cy="3536951"/>
          </a:xfrm>
          <a:prstGeom prst="rect">
            <a:avLst/>
          </a:prstGeom>
        </p:spPr>
      </p:pic>
      <p:pic>
        <p:nvPicPr>
          <p:cNvPr id="6" name="4ch">
            <a:hlinkClick r:id="" action="ppaction://media"/>
          </p:cNvPr>
          <p:cNvPicPr>
            <a:picLocks noGrp="1" noChangeAspect="1"/>
          </p:cNvPicPr>
          <p:nvPr>
            <p:ph sz="half" idx="4294967295"/>
            <a:videoFile r:link="rId1"/>
            <p:extLst>
              <p:ext uri="{DAA4B4D4-6D71-4841-9C94-3DE7FCFB9230}">
                <p14:media xmlns="" xmlns:p14="http://schemas.microsoft.com/office/powerpoint/2010/main" r:embed="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6278035" y="2071688"/>
            <a:ext cx="5304367" cy="353695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21845" y="242535"/>
            <a:ext cx="5184309" cy="40010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accent1">
                <a:shade val="50000"/>
              </a:schemeClr>
            </a:solidFill>
          </a:ln>
        </p:spPr>
        <p:txBody>
          <a:bodyPr wrap="square" lIns="121917" tIns="60958" rIns="121917" bIns="60958">
            <a:spAutoFit/>
          </a:bodyPr>
          <a:lstStyle/>
          <a:p>
            <a:pPr marL="457189" indent="-457189" algn="ctr"/>
            <a:r>
              <a:rPr lang="hr-HR" dirty="0" smtClean="0"/>
              <a:t>16-godišnji vaterpolista, ASIMTOMATSKI</a:t>
            </a:r>
            <a:endParaRPr lang="hr-HR" dirty="0" smtClean="0"/>
          </a:p>
        </p:txBody>
      </p:sp>
    </p:spTree>
    <p:extLst>
      <p:ext uri="{BB962C8B-B14F-4D97-AF65-F5344CB8AC3E}">
        <p14:creationId xmlns="" xmlns:p14="http://schemas.microsoft.com/office/powerpoint/2010/main" val="3554362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566" y="1621216"/>
            <a:ext cx="8689976" cy="2509213"/>
          </a:xfrm>
        </p:spPr>
        <p:txBody>
          <a:bodyPr/>
          <a:lstStyle/>
          <a:p>
            <a:r>
              <a:rPr lang="sr-Latn-RS" dirty="0" smtClean="0"/>
              <a:t>VIRUSI I SPORT NE IDU ZAJEDNO!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hr-HR" sz="5300" dirty="0" smtClean="0"/>
              <a:t>Fudbaler, 17 godina, a</a:t>
            </a:r>
            <a:r>
              <a:rPr lang="en-US" sz="5300" dirty="0" err="1" smtClean="0"/>
              <a:t>febrilna</a:t>
            </a:r>
            <a:r>
              <a:rPr lang="en-US" sz="5300" dirty="0" smtClean="0"/>
              <a:t> </a:t>
            </a:r>
            <a:r>
              <a:rPr lang="hr-HR" sz="5300" dirty="0" smtClean="0"/>
              <a:t>respiratorna </a:t>
            </a:r>
            <a:r>
              <a:rPr lang="en-US" sz="5300" dirty="0" err="1" smtClean="0"/>
              <a:t>viro</a:t>
            </a:r>
            <a:r>
              <a:rPr lang="hr-HR" sz="5300" dirty="0" smtClean="0"/>
              <a:t>za</a:t>
            </a:r>
            <a:br>
              <a:rPr lang="hr-HR" sz="5300" dirty="0" smtClean="0"/>
            </a:br>
            <a:endParaRPr lang="en-US" sz="5300" dirty="0"/>
          </a:p>
        </p:txBody>
      </p:sp>
      <p:pic>
        <p:nvPicPr>
          <p:cNvPr id="14341" name="Picture 5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 l="13335" t="26663" r="48006" b="44794"/>
          <a:stretch>
            <a:fillRect/>
          </a:stretch>
        </p:blipFill>
        <p:spPr>
          <a:xfrm>
            <a:off x="304801" y="2116965"/>
            <a:ext cx="11424340" cy="34796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117600" y="6096000"/>
            <a:ext cx="9697077" cy="53348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hr-HR" sz="2700" b="1" dirty="0" smtClean="0"/>
              <a:t>8. stepen opterećenja, nagib 24%, 12 km/h</a:t>
            </a:r>
            <a:endParaRPr lang="en-US" sz="27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3">
            <a:extLst>
              <a:ext uri="{FF2B5EF4-FFF2-40B4-BE49-F238E27FC236}">
                <a16:creationId xmlns:a16="http://schemas.microsoft.com/office/drawing/2014/main" xmlns="" id="{436825CC-8F7D-B9E9-A828-62B6A7B88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750" t="29333" r="58749" b="18668"/>
          <a:stretch>
            <a:fillRect/>
          </a:stretch>
        </p:blipFill>
        <p:spPr bwMode="auto">
          <a:xfrm>
            <a:off x="1926705" y="1187938"/>
            <a:ext cx="7473285" cy="533009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6915" name="TextBox 2">
            <a:extLst>
              <a:ext uri="{FF2B5EF4-FFF2-40B4-BE49-F238E27FC236}">
                <a16:creationId xmlns:a16="http://schemas.microsoft.com/office/drawing/2014/main" xmlns="" id="{E1B03670-3F62-2157-E929-753FC827B1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3089" y="179592"/>
            <a:ext cx="8902048" cy="707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hr-HR" altLang="en-US" sz="2000" dirty="0" smtClean="0"/>
              <a:t>VENTRIKULARNA TAHIKARDIJA (VT) U NAPORU</a:t>
            </a:r>
          </a:p>
          <a:p>
            <a:pPr algn="ctr"/>
            <a:r>
              <a:rPr lang="hr-HR" altLang="en-US" sz="2000" u="sng" dirty="0" smtClean="0"/>
              <a:t>2 DANA POSLE POSLEDNJEG DANA POVIŠENE TEMPERATURE!</a:t>
            </a:r>
            <a:endParaRPr lang="en-US" altLang="en-US" sz="2000" u="sng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 smtClean="0"/>
              <a:t>Anamneza</a:t>
            </a:r>
            <a:endParaRPr lang="en-US" dirty="0" smtClean="0"/>
          </a:p>
        </p:txBody>
      </p:sp>
      <p:sp>
        <p:nvSpPr>
          <p:cNvPr id="819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1539631" y="1600200"/>
            <a:ext cx="9620738" cy="4800600"/>
          </a:xfrm>
        </p:spPr>
        <p:txBody>
          <a:bodyPr/>
          <a:lstStyle/>
          <a:p>
            <a:pPr eaLnBrk="1" hangingPunct="1"/>
            <a:r>
              <a:rPr lang="en-US" b="1" dirty="0" err="1"/>
              <a:t>Porodična</a:t>
            </a:r>
            <a:endParaRPr lang="en-US" b="1" dirty="0"/>
          </a:p>
          <a:p>
            <a:pPr lvl="1" eaLnBrk="1" hangingPunct="1"/>
            <a:r>
              <a:rPr lang="en-US" dirty="0"/>
              <a:t>SD pre 50. </a:t>
            </a:r>
            <a:r>
              <a:rPr lang="en-US" dirty="0" err="1"/>
              <a:t>godine</a:t>
            </a:r>
            <a:endParaRPr lang="en-US" dirty="0"/>
          </a:p>
          <a:p>
            <a:pPr lvl="1" eaLnBrk="1" hangingPunct="1"/>
            <a:r>
              <a:rPr lang="en-US" dirty="0"/>
              <a:t>Rana </a:t>
            </a:r>
            <a:r>
              <a:rPr lang="en-US" dirty="0" err="1"/>
              <a:t>koronarna</a:t>
            </a:r>
            <a:r>
              <a:rPr lang="en-US" dirty="0"/>
              <a:t> </a:t>
            </a:r>
            <a:r>
              <a:rPr lang="en-US" dirty="0" err="1"/>
              <a:t>bolest</a:t>
            </a:r>
            <a:endParaRPr lang="en-US" dirty="0"/>
          </a:p>
          <a:p>
            <a:pPr eaLnBrk="1" hangingPunct="1">
              <a:buFontTx/>
              <a:buNone/>
            </a:pPr>
            <a:endParaRPr lang="en-US" dirty="0"/>
          </a:p>
          <a:p>
            <a:pPr eaLnBrk="1" hangingPunct="1"/>
            <a:r>
              <a:rPr lang="en-US" b="1" dirty="0" err="1"/>
              <a:t>Simulacije</a:t>
            </a:r>
            <a:r>
              <a:rPr lang="en-US" dirty="0"/>
              <a:t> – </a:t>
            </a:r>
            <a:r>
              <a:rPr lang="en-US" dirty="0" err="1"/>
              <a:t>želja</a:t>
            </a:r>
            <a:r>
              <a:rPr lang="en-US" dirty="0"/>
              <a:t> da se </a:t>
            </a:r>
            <a:r>
              <a:rPr lang="en-US" dirty="0" err="1"/>
              <a:t>izbegne</a:t>
            </a:r>
            <a:r>
              <a:rPr lang="en-US" dirty="0"/>
              <a:t> </a:t>
            </a:r>
            <a:r>
              <a:rPr lang="en-US" dirty="0" err="1"/>
              <a:t>svaki</a:t>
            </a:r>
            <a:r>
              <a:rPr lang="en-US" dirty="0"/>
              <a:t> </a:t>
            </a:r>
            <a:r>
              <a:rPr lang="en-US" dirty="0" err="1"/>
              <a:t>ozbiljniji</a:t>
            </a:r>
            <a:r>
              <a:rPr lang="en-US" dirty="0"/>
              <a:t> </a:t>
            </a:r>
            <a:r>
              <a:rPr lang="en-US" dirty="0" err="1"/>
              <a:t>napor</a:t>
            </a:r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r>
              <a:rPr lang="en-US" b="1" u="sng" dirty="0" err="1"/>
              <a:t>Disimulacija</a:t>
            </a:r>
            <a:r>
              <a:rPr lang="en-US" b="1" u="sng" dirty="0"/>
              <a:t> - </a:t>
            </a:r>
            <a:r>
              <a:rPr lang="en-US" b="1" u="sng" dirty="0" err="1"/>
              <a:t>sportisti</a:t>
            </a:r>
            <a:endParaRPr lang="en-US" b="1" u="sng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42518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r-Latn-CS" sz="4000" dirty="0"/>
              <a:t>Tegobe u naporu – </a:t>
            </a:r>
            <a:r>
              <a:rPr lang="en-US" sz="4000" b="1" dirty="0" err="1"/>
              <a:t>odmah</a:t>
            </a:r>
            <a:r>
              <a:rPr lang="en-US" sz="4000" b="1" dirty="0"/>
              <a:t> </a:t>
            </a:r>
            <a:r>
              <a:rPr lang="en-US" sz="4000" b="1" dirty="0" err="1" smtClean="0"/>
              <a:t>uputiti</a:t>
            </a:r>
            <a:r>
              <a:rPr lang="sr-Latn-RS" sz="4000" b="1" dirty="0" smtClean="0"/>
              <a:t> </a:t>
            </a:r>
            <a:r>
              <a:rPr lang="sr-Latn-CS" sz="4000" dirty="0" smtClean="0"/>
              <a:t>! </a:t>
            </a:r>
            <a:endParaRPr lang="en-US" sz="4000" dirty="0"/>
          </a:p>
        </p:txBody>
      </p:sp>
      <p:sp>
        <p:nvSpPr>
          <p:cNvPr id="35843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453291" y="2367092"/>
            <a:ext cx="11347939" cy="3424107"/>
          </a:xfrm>
        </p:spPr>
        <p:txBody>
          <a:bodyPr>
            <a:normAutofit/>
          </a:bodyPr>
          <a:lstStyle/>
          <a:p>
            <a:pPr eaLnBrk="1" hangingPunct="1"/>
            <a:endParaRPr lang="sr-Latn-CS" dirty="0" smtClean="0"/>
          </a:p>
          <a:p>
            <a:pPr marL="457200" indent="-457200" eaLnBrk="1" hangingPunct="1">
              <a:buFont typeface="+mj-lt"/>
              <a:buAutoNum type="arabicPeriod"/>
            </a:pPr>
            <a:r>
              <a:rPr lang="sr-Latn-CS" b="1" dirty="0" smtClean="0"/>
              <a:t>Sinkopa </a:t>
            </a:r>
            <a:r>
              <a:rPr lang="sr-Latn-CS" b="1" dirty="0" smtClean="0"/>
              <a:t>– gubitak svesti</a:t>
            </a:r>
            <a:endParaRPr lang="sr-Latn-CS" b="1" dirty="0" smtClean="0"/>
          </a:p>
          <a:p>
            <a:pPr marL="457200" indent="-457200" eaLnBrk="1" hangingPunct="1">
              <a:buFont typeface="+mj-lt"/>
              <a:buAutoNum type="arabicPeriod"/>
            </a:pPr>
            <a:r>
              <a:rPr lang="sr-Latn-CS" b="1" dirty="0" smtClean="0"/>
              <a:t>Presinkopa – vrtoglavica, omaglica, nesvestica</a:t>
            </a:r>
            <a:endParaRPr lang="sr-Latn-CS" b="1" dirty="0" smtClean="0"/>
          </a:p>
          <a:p>
            <a:pPr marL="457200" indent="-457200" eaLnBrk="1" hangingPunct="1">
              <a:buFont typeface="+mj-lt"/>
              <a:buAutoNum type="arabicPeriod"/>
            </a:pPr>
            <a:r>
              <a:rPr lang="sr-Latn-CS" b="1" dirty="0" smtClean="0"/>
              <a:t>Palpitacije</a:t>
            </a:r>
            <a:r>
              <a:rPr lang="sr-Latn-CS" dirty="0" smtClean="0"/>
              <a:t> </a:t>
            </a:r>
            <a:r>
              <a:rPr lang="sr-Latn-CS" dirty="0" smtClean="0"/>
              <a:t>(“lupanje srca”) praćene </a:t>
            </a:r>
            <a:r>
              <a:rPr lang="sr-Latn-CS" dirty="0" smtClean="0"/>
              <a:t>simptomima i znacima malog udarnog </a:t>
            </a:r>
            <a:r>
              <a:rPr lang="sr-Latn-CS" dirty="0" smtClean="0"/>
              <a:t>volumena: bledilo, hladan znoj, nesvestica...</a:t>
            </a:r>
            <a:endParaRPr lang="sr-Latn-CS" dirty="0" smtClean="0"/>
          </a:p>
          <a:p>
            <a:pPr eaLnBrk="1" hangingPunct="1"/>
            <a:endParaRPr lang="en-US" dirty="0" smtClean="0"/>
          </a:p>
          <a:p>
            <a:pPr eaLnBrk="1" hangingPunct="1"/>
            <a:r>
              <a:rPr lang="sr-Latn-CS" dirty="0" smtClean="0"/>
              <a:t>Pulsirajuća glavobolja,</a:t>
            </a:r>
            <a:r>
              <a:rPr lang="en-US" dirty="0" smtClean="0"/>
              <a:t> </a:t>
            </a:r>
            <a:r>
              <a:rPr lang="en-US" dirty="0" err="1" smtClean="0"/>
              <a:t>ili</a:t>
            </a:r>
            <a:r>
              <a:rPr lang="sr-Latn-CS" dirty="0" smtClean="0"/>
              <a:t> glavobolja praćena </a:t>
            </a:r>
            <a:r>
              <a:rPr lang="sr-Latn-CS" dirty="0" smtClean="0"/>
              <a:t>krvarenjem iz nosa</a:t>
            </a:r>
            <a:endParaRPr lang="sr-Latn-CS" dirty="0" smtClean="0"/>
          </a:p>
          <a:p>
            <a:pPr eaLnBrk="1" hangingPunct="1">
              <a:buFontTx/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25244476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Google Shape;477;p72">
            <a:extLst>
              <a:ext uri="{FF2B5EF4-FFF2-40B4-BE49-F238E27FC236}">
                <a16:creationId xmlns:a16="http://schemas.microsoft.com/office/drawing/2014/main" xmlns="" id="{1FF666B5-32A7-AA40-A968-D57E8E953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885" y="141817"/>
            <a:ext cx="10773833" cy="1659467"/>
          </a:xfrm>
        </p:spPr>
        <p:txBody>
          <a:bodyPr/>
          <a:lstStyle/>
          <a:p>
            <a:pPr eaLnBrk="1" hangingPunct="1">
              <a:buClr>
                <a:srgbClr val="000000"/>
              </a:buClr>
              <a:buSzPts val="4400"/>
              <a:buFont typeface="Calibri" panose="020F0502020204030204" pitchFamily="34" charset="0"/>
              <a:buNone/>
            </a:pPr>
            <a:r>
              <a:rPr lang="sr-Latn-RS" altLang="en-US" dirty="0" smtClean="0">
                <a:cs typeface="Arial" panose="020B0604020202020204" pitchFamily="34" charset="0"/>
                <a:sym typeface="Calibri" panose="020F0502020204030204" pitchFamily="34" charset="0"/>
              </a:rPr>
              <a:t>10 godina, preko 40 kriza svesti u naporu</a:t>
            </a:r>
            <a:endParaRPr lang="en-US" altLang="en-US" dirty="0"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164867" name="Google Shape;478;p72">
            <a:extLst>
              <a:ext uri="{FF2B5EF4-FFF2-40B4-BE49-F238E27FC236}">
                <a16:creationId xmlns:a16="http://schemas.microsoft.com/office/drawing/2014/main" xmlns="" id="{B8EF23C2-1FE1-D242-A6B7-130D112E9D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2484" y="1504952"/>
            <a:ext cx="4038600" cy="639233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Clr>
                <a:srgbClr val="000000"/>
              </a:buClr>
            </a:pPr>
            <a:r>
              <a:rPr lang="en-US" altLang="en-US">
                <a:cs typeface="Arial" panose="020B0604020202020204" pitchFamily="34" charset="0"/>
                <a:sym typeface="Calibri" panose="020F0502020204030204" pitchFamily="34" charset="0"/>
              </a:rPr>
              <a:t>normal</a:t>
            </a:r>
          </a:p>
        </p:txBody>
      </p:sp>
      <p:pic>
        <p:nvPicPr>
          <p:cNvPr id="164868" name="Google Shape;479;p72">
            <a:extLst>
              <a:ext uri="{FF2B5EF4-FFF2-40B4-BE49-F238E27FC236}">
                <a16:creationId xmlns:a16="http://schemas.microsoft.com/office/drawing/2014/main" xmlns="" id="{A84F9A52-400C-CB4D-4F1A-D839D4F8C8A2}"/>
              </a:ext>
            </a:extLst>
          </p:cNvPr>
          <p:cNvPicPr>
            <a:picLocks noGrp="1"/>
          </p:cNvPicPr>
          <p:nvPr>
            <p:ph type="body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7" t="24530" r="43340" b="10664"/>
          <a:stretch>
            <a:fillRect/>
          </a:stretch>
        </p:blipFill>
        <p:spPr>
          <a:xfrm>
            <a:off x="228601" y="2328334"/>
            <a:ext cx="5507567" cy="3985684"/>
          </a:xfrm>
          <a:prstGeom prst="rect">
            <a:avLst/>
          </a:prstGeom>
          <a:ln cap="flat">
            <a:solidFill>
              <a:schemeClr val="tx1"/>
            </a:solidFill>
            <a:round/>
            <a:headEnd type="none" w="sm" len="sm"/>
            <a:tailEnd type="none" w="sm" len="sm"/>
          </a:ln>
        </p:spPr>
      </p:pic>
      <p:sp>
        <p:nvSpPr>
          <p:cNvPr id="164869" name="Google Shape;480;p72">
            <a:extLst>
              <a:ext uri="{FF2B5EF4-FFF2-40B4-BE49-F238E27FC236}">
                <a16:creationId xmlns:a16="http://schemas.microsoft.com/office/drawing/2014/main" xmlns="" id="{BA044FCA-2EDC-C0BB-18D9-046193242DCF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6673852" y="1504952"/>
            <a:ext cx="4042833" cy="639233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Clr>
                <a:srgbClr val="000000"/>
              </a:buClr>
            </a:pPr>
            <a:r>
              <a:rPr lang="en-US" altLang="en-US">
                <a:cs typeface="Arial" panose="020B0604020202020204" pitchFamily="34" charset="0"/>
                <a:sym typeface="Calibri" panose="020F0502020204030204" pitchFamily="34" charset="0"/>
              </a:rPr>
              <a:t>CPVT</a:t>
            </a:r>
          </a:p>
        </p:txBody>
      </p:sp>
      <p:pic>
        <p:nvPicPr>
          <p:cNvPr id="164870" name="Google Shape;481;p72">
            <a:extLst>
              <a:ext uri="{FF2B5EF4-FFF2-40B4-BE49-F238E27FC236}">
                <a16:creationId xmlns:a16="http://schemas.microsoft.com/office/drawing/2014/main" xmlns="" id="{D8397265-BA86-4291-8C24-96FB60E7C3DB}"/>
              </a:ext>
            </a:extLst>
          </p:cNvPr>
          <p:cNvPicPr>
            <a:picLocks noGrp="1"/>
          </p:cNvPicPr>
          <p:nvPr>
            <p:ph type="body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7" t="19197" r="40005" b="18130"/>
          <a:stretch>
            <a:fillRect/>
          </a:stretch>
        </p:blipFill>
        <p:spPr>
          <a:xfrm>
            <a:off x="5988051" y="2328334"/>
            <a:ext cx="6034616" cy="3985684"/>
          </a:xfrm>
          <a:prstGeom prst="rect">
            <a:avLst/>
          </a:prstGeom>
          <a:ln cap="flat">
            <a:solidFill>
              <a:schemeClr val="tx1"/>
            </a:solidFill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4000" b="1" dirty="0" err="1"/>
              <a:t>Povremni</a:t>
            </a:r>
            <a:r>
              <a:rPr lang="en-US" sz="4000" b="1" dirty="0"/>
              <a:t> </a:t>
            </a:r>
            <a:r>
              <a:rPr lang="en-US" sz="4000" b="1" dirty="0" err="1" smtClean="0"/>
              <a:t>zamor</a:t>
            </a:r>
            <a:r>
              <a:rPr lang="sr-Latn-RS" sz="4000" b="1" dirty="0"/>
              <a:t> </a:t>
            </a:r>
            <a:r>
              <a:rPr lang="sr-Latn-RS" sz="4000" b="1" u="sng" dirty="0" smtClean="0"/>
              <a:t>nije</a:t>
            </a:r>
            <a:r>
              <a:rPr lang="sr-Latn-RS" sz="4000" b="1" dirty="0" smtClean="0"/>
              <a:t> indikacija za hitan pregled</a:t>
            </a:r>
            <a:endParaRPr lang="en-US" sz="4000" b="1" dirty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1981200" y="2743200"/>
            <a:ext cx="8229600" cy="279009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err="1" smtClean="0"/>
              <a:t>Uvod</a:t>
            </a:r>
            <a:r>
              <a:rPr lang="en-US" dirty="0" smtClean="0"/>
              <a:t> u </a:t>
            </a:r>
            <a:r>
              <a:rPr lang="en-US" dirty="0" err="1" smtClean="0"/>
              <a:t>virusne</a:t>
            </a:r>
            <a:r>
              <a:rPr lang="en-US" dirty="0" smtClean="0"/>
              <a:t> </a:t>
            </a:r>
            <a:r>
              <a:rPr lang="en-US" dirty="0" err="1" smtClean="0"/>
              <a:t>infekcije</a:t>
            </a:r>
            <a:r>
              <a:rPr lang="sr-Latn-RS" dirty="0" smtClean="0"/>
              <a:t> </a:t>
            </a:r>
            <a:endParaRPr lang="en-US" dirty="0" smtClean="0"/>
          </a:p>
          <a:p>
            <a:pPr eaLnBrk="1" hangingPunct="1">
              <a:lnSpc>
                <a:spcPct val="90000"/>
              </a:lnSpc>
            </a:pPr>
            <a:r>
              <a:rPr lang="en-US" dirty="0" err="1" smtClean="0"/>
              <a:t>Afebrilne</a:t>
            </a:r>
            <a:r>
              <a:rPr lang="en-US" dirty="0" smtClean="0"/>
              <a:t> </a:t>
            </a:r>
            <a:r>
              <a:rPr lang="en-US" dirty="0" err="1" smtClean="0"/>
              <a:t>viroze</a:t>
            </a:r>
            <a:endParaRPr lang="en-US" dirty="0" smtClean="0"/>
          </a:p>
          <a:p>
            <a:pPr eaLnBrk="1" hangingPunct="1">
              <a:lnSpc>
                <a:spcPct val="90000"/>
              </a:lnSpc>
            </a:pPr>
            <a:r>
              <a:rPr lang="en-US" dirty="0" err="1" smtClean="0"/>
              <a:t>Nedovoljno</a:t>
            </a:r>
            <a:r>
              <a:rPr lang="en-US" dirty="0" smtClean="0"/>
              <a:t> </a:t>
            </a:r>
            <a:r>
              <a:rPr lang="en-US" dirty="0" err="1" smtClean="0"/>
              <a:t>oporavljeno</a:t>
            </a:r>
            <a:r>
              <a:rPr lang="en-US" dirty="0" smtClean="0"/>
              <a:t> </a:t>
            </a:r>
            <a:r>
              <a:rPr lang="en-US" dirty="0" err="1" smtClean="0"/>
              <a:t>dete</a:t>
            </a:r>
            <a:r>
              <a:rPr lang="en-US" dirty="0" smtClean="0"/>
              <a:t> </a:t>
            </a:r>
            <a:r>
              <a:rPr lang="en-US" dirty="0" err="1" smtClean="0"/>
              <a:t>posle</a:t>
            </a:r>
            <a:r>
              <a:rPr lang="en-US" dirty="0" smtClean="0"/>
              <a:t> </a:t>
            </a:r>
            <a:r>
              <a:rPr lang="en-US" dirty="0" err="1" smtClean="0"/>
              <a:t>respiratorne</a:t>
            </a:r>
            <a:r>
              <a:rPr lang="en-US" dirty="0" smtClean="0"/>
              <a:t> </a:t>
            </a:r>
            <a:r>
              <a:rPr lang="en-US" dirty="0" err="1" smtClean="0"/>
              <a:t>infekcije</a:t>
            </a:r>
            <a:endParaRPr lang="sl-SI" dirty="0" smtClean="0"/>
          </a:p>
          <a:p>
            <a:pPr eaLnBrk="1" hangingPunct="1">
              <a:lnSpc>
                <a:spcPct val="90000"/>
              </a:lnSpc>
            </a:pPr>
            <a:r>
              <a:rPr lang="en-US" dirty="0" err="1" smtClean="0"/>
              <a:t>Arterijska</a:t>
            </a:r>
            <a:r>
              <a:rPr lang="en-US" dirty="0" smtClean="0"/>
              <a:t> </a:t>
            </a:r>
            <a:r>
              <a:rPr lang="en-US" dirty="0" err="1" smtClean="0"/>
              <a:t>hipotenzija</a:t>
            </a:r>
            <a:r>
              <a:rPr lang="en-US" dirty="0" smtClean="0"/>
              <a:t>, </a:t>
            </a:r>
            <a:r>
              <a:rPr lang="en-US" dirty="0" err="1" smtClean="0"/>
              <a:t>hipo</a:t>
            </a:r>
            <a:r>
              <a:rPr lang="sl-SI" dirty="0" smtClean="0"/>
              <a:t>hidracija</a:t>
            </a:r>
            <a:r>
              <a:rPr lang="en-US" dirty="0" smtClean="0"/>
              <a:t>, </a:t>
            </a:r>
            <a:r>
              <a:rPr lang="en-US" dirty="0" err="1" smtClean="0"/>
              <a:t>anemija</a:t>
            </a:r>
            <a:r>
              <a:rPr lang="sr-Latn-RS" dirty="0" smtClean="0"/>
              <a:t>...</a:t>
            </a:r>
          </a:p>
          <a:p>
            <a:pPr>
              <a:lnSpc>
                <a:spcPct val="90000"/>
              </a:lnSpc>
            </a:pPr>
            <a:r>
              <a:rPr lang="en-US" dirty="0" err="1"/>
              <a:t>Konstitucija</a:t>
            </a:r>
            <a:r>
              <a:rPr lang="en-US" dirty="0"/>
              <a:t> - m</a:t>
            </a:r>
            <a:r>
              <a:rPr lang="sr-Latn-CS" dirty="0"/>
              <a:t>ali AP prečnik grudnog koša</a:t>
            </a:r>
            <a:endParaRPr lang="en-US" dirty="0"/>
          </a:p>
          <a:p>
            <a:pPr eaLnBrk="1" hangingPunct="1">
              <a:lnSpc>
                <a:spcPct val="90000"/>
              </a:lnSpc>
            </a:pPr>
            <a:endParaRPr lang="en-US" dirty="0" smtClean="0"/>
          </a:p>
          <a:p>
            <a:pPr marL="109728" indent="0">
              <a:buNone/>
            </a:pPr>
            <a:endParaRPr lang="sr-Latn-RS" b="1" dirty="0" smtClean="0"/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endParaRPr lang="en-US" dirty="0" smtClean="0"/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endParaRPr lang="sr-Latn-CS" dirty="0" smtClean="0"/>
          </a:p>
          <a:p>
            <a:pPr eaLnBrk="1" hangingPunct="1">
              <a:lnSpc>
                <a:spcPct val="90000"/>
              </a:lnSpc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3963621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4000" b="1" dirty="0" err="1"/>
              <a:t>Zamor</a:t>
            </a:r>
            <a:r>
              <a:rPr lang="en-US" sz="4000" b="1" dirty="0"/>
              <a:t> – </a:t>
            </a:r>
            <a:r>
              <a:rPr lang="en-US" sz="4000" b="1" dirty="0" err="1"/>
              <a:t>loša</a:t>
            </a:r>
            <a:r>
              <a:rPr lang="en-US" sz="4000" b="1" dirty="0"/>
              <a:t> </a:t>
            </a:r>
            <a:r>
              <a:rPr lang="en-US" sz="4000" b="1" dirty="0" err="1"/>
              <a:t>tolerancija</a:t>
            </a:r>
            <a:r>
              <a:rPr lang="en-US" sz="4000" b="1" dirty="0"/>
              <a:t> </a:t>
            </a:r>
            <a:r>
              <a:rPr lang="en-US" sz="4000" b="1" dirty="0" err="1"/>
              <a:t>napora</a:t>
            </a:r>
            <a:r>
              <a:rPr lang="en-US" sz="4000" b="1" dirty="0"/>
              <a:t> </a:t>
            </a:r>
            <a:r>
              <a:rPr lang="en-US" sz="4000" b="1" u="sng" dirty="0" err="1"/>
              <a:t>uputiti</a:t>
            </a:r>
            <a:r>
              <a:rPr lang="en-US" sz="4000" b="1" u="sng" dirty="0"/>
              <a:t> u </a:t>
            </a:r>
            <a:r>
              <a:rPr lang="en-US" sz="4000" b="1" u="sng" dirty="0" err="1"/>
              <a:t>tercijarnu</a:t>
            </a:r>
            <a:r>
              <a:rPr lang="en-US" sz="4000" b="1" u="sng" dirty="0"/>
              <a:t> </a:t>
            </a:r>
            <a:r>
              <a:rPr lang="en-US" sz="4000" b="1" u="sng" dirty="0" err="1"/>
              <a:t>ustanovu</a:t>
            </a:r>
            <a:endParaRPr lang="en-US" sz="4000" u="sng" dirty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dirty="0" smtClean="0"/>
              <a:t>	</a:t>
            </a:r>
          </a:p>
          <a:p>
            <a:pPr eaLnBrk="1" hangingPunct="1"/>
            <a:r>
              <a:rPr lang="en-US" dirty="0" err="1" smtClean="0"/>
              <a:t>Progresivno</a:t>
            </a:r>
            <a:r>
              <a:rPr lang="en-US" dirty="0" smtClean="0"/>
              <a:t> </a:t>
            </a:r>
            <a:r>
              <a:rPr lang="en-US" dirty="0" err="1" smtClean="0"/>
              <a:t>pogoršanje</a:t>
            </a:r>
            <a:r>
              <a:rPr lang="en-US" dirty="0" smtClean="0"/>
              <a:t> </a:t>
            </a:r>
            <a:r>
              <a:rPr lang="en-US" dirty="0" err="1" smtClean="0"/>
              <a:t>tolerancije</a:t>
            </a:r>
            <a:r>
              <a:rPr lang="en-US" dirty="0" smtClean="0"/>
              <a:t> </a:t>
            </a:r>
            <a:r>
              <a:rPr lang="en-US" dirty="0" err="1" smtClean="0"/>
              <a:t>napora</a:t>
            </a:r>
            <a:endParaRPr lang="en-US" dirty="0" smtClean="0"/>
          </a:p>
          <a:p>
            <a:pPr eaLnBrk="1" hangingPunct="1"/>
            <a:r>
              <a:rPr lang="en-US" dirty="0" err="1" smtClean="0"/>
              <a:t>Zamor</a:t>
            </a:r>
            <a:r>
              <a:rPr lang="en-US" dirty="0" smtClean="0"/>
              <a:t> </a:t>
            </a:r>
            <a:r>
              <a:rPr lang="en-US" dirty="0" err="1" smtClean="0"/>
              <a:t>praćen</a:t>
            </a:r>
            <a:r>
              <a:rPr lang="en-US" dirty="0" smtClean="0"/>
              <a:t> </a:t>
            </a:r>
            <a:r>
              <a:rPr lang="en-US" dirty="0" err="1" smtClean="0"/>
              <a:t>otežanim</a:t>
            </a:r>
            <a:r>
              <a:rPr lang="en-US" dirty="0" smtClean="0"/>
              <a:t> </a:t>
            </a:r>
            <a:r>
              <a:rPr lang="en-US" dirty="0" err="1" smtClean="0"/>
              <a:t>disanjem</a:t>
            </a:r>
            <a:r>
              <a:rPr lang="en-US" dirty="0" smtClean="0"/>
              <a:t> </a:t>
            </a:r>
            <a:r>
              <a:rPr lang="en-US" dirty="0" err="1" smtClean="0"/>
              <a:t>koji</a:t>
            </a:r>
            <a:r>
              <a:rPr lang="en-US" dirty="0" smtClean="0"/>
              <a:t> se </a:t>
            </a:r>
            <a:r>
              <a:rPr lang="en-US" dirty="0" err="1" smtClean="0"/>
              <a:t>ponavlja</a:t>
            </a:r>
            <a:r>
              <a:rPr lang="en-US" dirty="0" smtClean="0"/>
              <a:t> </a:t>
            </a:r>
            <a:r>
              <a:rPr lang="en-US" dirty="0" err="1" smtClean="0"/>
              <a:t>pri</a:t>
            </a:r>
            <a:r>
              <a:rPr lang="en-US" dirty="0" smtClean="0"/>
              <a:t> (</a:t>
            </a:r>
            <a:r>
              <a:rPr lang="en-US" dirty="0" err="1" smtClean="0"/>
              <a:t>skoro</a:t>
            </a:r>
            <a:r>
              <a:rPr lang="en-US" dirty="0" smtClean="0"/>
              <a:t>) </a:t>
            </a:r>
            <a:r>
              <a:rPr lang="en-US" dirty="0" err="1" smtClean="0"/>
              <a:t>svakom</a:t>
            </a:r>
            <a:r>
              <a:rPr lang="en-US" dirty="0" smtClean="0"/>
              <a:t> </a:t>
            </a:r>
            <a:r>
              <a:rPr lang="en-US" dirty="0" err="1" smtClean="0"/>
              <a:t>treningu</a:t>
            </a:r>
            <a:r>
              <a:rPr lang="en-US" dirty="0" smtClean="0"/>
              <a:t> </a:t>
            </a:r>
            <a:r>
              <a:rPr lang="en-US" dirty="0" err="1" smtClean="0"/>
              <a:t>ili</a:t>
            </a:r>
            <a:r>
              <a:rPr lang="en-US" dirty="0" smtClean="0"/>
              <a:t> </a:t>
            </a:r>
            <a:r>
              <a:rPr lang="en-US" dirty="0" err="1" smtClean="0"/>
              <a:t>jačem</a:t>
            </a:r>
            <a:r>
              <a:rPr lang="en-US" dirty="0" smtClean="0"/>
              <a:t> </a:t>
            </a:r>
            <a:r>
              <a:rPr lang="en-US" dirty="0" err="1" smtClean="0"/>
              <a:t>naporu</a:t>
            </a:r>
            <a:r>
              <a:rPr lang="en-US" dirty="0" smtClean="0"/>
              <a:t> – </a:t>
            </a:r>
            <a:r>
              <a:rPr lang="en-US" b="1" dirty="0" err="1" smtClean="0"/>
              <a:t>pulmologu</a:t>
            </a:r>
            <a:endParaRPr lang="sr-Latn-RS" b="1" dirty="0" smtClean="0"/>
          </a:p>
          <a:p>
            <a:pPr eaLnBrk="1" hangingPunct="1"/>
            <a:endParaRPr lang="en-US" b="1" dirty="0" smtClean="0"/>
          </a:p>
          <a:p>
            <a:pPr eaLnBrk="1" hangingPunct="1"/>
            <a:r>
              <a:rPr lang="sr-Latn-RS" dirty="0" smtClean="0"/>
              <a:t>Progresivni z</a:t>
            </a:r>
            <a:r>
              <a:rPr lang="en-US" dirty="0" err="1" smtClean="0"/>
              <a:t>amor</a:t>
            </a:r>
            <a:r>
              <a:rPr lang="en-US" dirty="0" smtClean="0"/>
              <a:t> </a:t>
            </a:r>
            <a:r>
              <a:rPr lang="en-US" dirty="0" err="1" smtClean="0"/>
              <a:t>praćen</a:t>
            </a:r>
            <a:r>
              <a:rPr lang="en-US" dirty="0" smtClean="0"/>
              <a:t> </a:t>
            </a:r>
            <a:r>
              <a:rPr lang="en-US" dirty="0" err="1" smtClean="0"/>
              <a:t>palpitacijama</a:t>
            </a:r>
            <a:r>
              <a:rPr lang="en-US" dirty="0" smtClean="0"/>
              <a:t>, </a:t>
            </a:r>
            <a:r>
              <a:rPr lang="en-US" dirty="0" err="1" smtClean="0"/>
              <a:t>ili</a:t>
            </a:r>
            <a:r>
              <a:rPr lang="en-US" dirty="0" smtClean="0"/>
              <a:t> </a:t>
            </a:r>
            <a:r>
              <a:rPr lang="en-US" dirty="0" err="1" smtClean="0"/>
              <a:t>presinkopalnim</a:t>
            </a:r>
            <a:r>
              <a:rPr lang="en-US" dirty="0" smtClean="0"/>
              <a:t> </a:t>
            </a:r>
            <a:r>
              <a:rPr lang="en-US" dirty="0" err="1" smtClean="0"/>
              <a:t>tegobama</a:t>
            </a:r>
            <a:r>
              <a:rPr lang="en-US" dirty="0" smtClean="0"/>
              <a:t> - </a:t>
            </a:r>
            <a:r>
              <a:rPr lang="en-US" b="1" dirty="0" err="1" smtClean="0"/>
              <a:t>kardiologu</a:t>
            </a:r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xmlns="" val="2702929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35188" y="1268414"/>
            <a:ext cx="7772400" cy="1470025"/>
          </a:xfrm>
        </p:spPr>
        <p:txBody>
          <a:bodyPr/>
          <a:lstStyle/>
          <a:p>
            <a:pPr eaLnBrk="1" hangingPunct="1"/>
            <a:r>
              <a:rPr lang="sr-Latn-CS" dirty="0" smtClean="0"/>
              <a:t>Zabluda!</a:t>
            </a:r>
            <a:endParaRPr lang="en-US" dirty="0" smtClean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419600"/>
            <a:ext cx="6400800" cy="1752600"/>
          </a:xfrm>
        </p:spPr>
        <p:txBody>
          <a:bodyPr/>
          <a:lstStyle/>
          <a:p>
            <a:pPr algn="l" eaLnBrk="1" hangingPunct="1"/>
            <a:r>
              <a:rPr lang="sr-Latn-CS" dirty="0" smtClean="0">
                <a:solidFill>
                  <a:schemeClr val="tx1"/>
                </a:solidFill>
              </a:rPr>
              <a:t>Svako dete koje zaboli u grudima u naporu mora hitno kod kardiologa</a:t>
            </a:r>
            <a:r>
              <a:rPr lang="hr-H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!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34538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CS" sz="3400" b="1"/>
              <a:t>AHA/ACC preporuke za pretakmičarski pregled</a:t>
            </a:r>
            <a:endParaRPr lang="en-US" sz="3400" b="1"/>
          </a:p>
        </p:txBody>
      </p:sp>
      <p:sp>
        <p:nvSpPr>
          <p:cNvPr id="32771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/>
          <a:lstStyle/>
          <a:p>
            <a:endParaRPr lang="sr-Latn-CS" dirty="0"/>
          </a:p>
          <a:p>
            <a:endParaRPr lang="sr-Latn-CS" dirty="0"/>
          </a:p>
          <a:p>
            <a:r>
              <a:rPr lang="sr-Latn-CS" dirty="0"/>
              <a:t>Detaljna anamneza</a:t>
            </a:r>
          </a:p>
          <a:p>
            <a:r>
              <a:rPr lang="sr-Latn-CS" dirty="0"/>
              <a:t>Fizikalni </a:t>
            </a:r>
            <a:r>
              <a:rPr lang="sr-Latn-CS" dirty="0" smtClean="0"/>
              <a:t>pregled</a:t>
            </a:r>
            <a:endParaRPr lang="en-US" dirty="0" smtClean="0"/>
          </a:p>
          <a:p>
            <a:r>
              <a:rPr lang="en-US" dirty="0" smtClean="0"/>
              <a:t>NE </a:t>
            </a:r>
            <a:r>
              <a:rPr lang="en-US" dirty="0" err="1" smtClean="0"/>
              <a:t>treba</a:t>
            </a:r>
            <a:r>
              <a:rPr lang="en-US" dirty="0" smtClean="0"/>
              <a:t> EKG</a:t>
            </a:r>
            <a:endParaRPr lang="sr-Latn-CS" dirty="0"/>
          </a:p>
          <a:p>
            <a:endParaRPr lang="sr-Latn-CS" dirty="0"/>
          </a:p>
          <a:p>
            <a:r>
              <a:rPr lang="sr-Latn-CS" b="1" dirty="0" smtClean="0"/>
              <a:t>“preskupo </a:t>
            </a:r>
            <a:r>
              <a:rPr lang="sr-Latn-CS" b="1" dirty="0"/>
              <a:t>je da se spasi </a:t>
            </a:r>
            <a:r>
              <a:rPr lang="sr-Latn-CS" b="1" dirty="0" smtClean="0"/>
              <a:t>život mladog sportsite" !!??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val="14142239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r-Latn-CS" sz="4000"/>
              <a:t>Bezazlen</a:t>
            </a:r>
            <a:r>
              <a:rPr lang="en-US" sz="4000"/>
              <a:t>i bolovi u naporu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</a:pPr>
            <a:endParaRPr lang="sr-Latn-CS" dirty="0"/>
          </a:p>
          <a:p>
            <a:pPr eaLnBrk="1" hangingPunct="1">
              <a:lnSpc>
                <a:spcPct val="90000"/>
              </a:lnSpc>
            </a:pPr>
            <a:r>
              <a:rPr lang="en-US" dirty="0" err="1"/>
              <a:t>Bolovi</a:t>
            </a:r>
            <a:r>
              <a:rPr lang="en-US" dirty="0"/>
              <a:t> u </a:t>
            </a:r>
            <a:r>
              <a:rPr lang="en-US" dirty="0" err="1"/>
              <a:t>predelu</a:t>
            </a:r>
            <a:r>
              <a:rPr lang="en-US" dirty="0"/>
              <a:t> </a:t>
            </a:r>
            <a:r>
              <a:rPr lang="en-US" dirty="0" err="1"/>
              <a:t>rebarnih</a:t>
            </a:r>
            <a:r>
              <a:rPr lang="en-US" dirty="0"/>
              <a:t> </a:t>
            </a:r>
            <a:r>
              <a:rPr lang="en-US" dirty="0" err="1"/>
              <a:t>lukova</a:t>
            </a:r>
            <a:endParaRPr lang="en-US" dirty="0"/>
          </a:p>
          <a:p>
            <a:pPr eaLnBrk="1" hangingPunct="1">
              <a:lnSpc>
                <a:spcPct val="90000"/>
              </a:lnSpc>
            </a:pPr>
            <a:r>
              <a:rPr lang="sr-Latn-CS" dirty="0"/>
              <a:t>Probadi u levom ili desnom hemithorax-u </a:t>
            </a:r>
          </a:p>
          <a:p>
            <a:pPr eaLnBrk="1" hangingPunct="1">
              <a:lnSpc>
                <a:spcPct val="90000"/>
              </a:lnSpc>
            </a:pPr>
            <a:r>
              <a:rPr lang="sr-Latn-CS" dirty="0"/>
              <a:t>Prestaju brzo posle prekida aktivnosti </a:t>
            </a:r>
          </a:p>
          <a:p>
            <a:pPr eaLnBrk="1" hangingPunct="1">
              <a:lnSpc>
                <a:spcPct val="90000"/>
              </a:lnSpc>
            </a:pPr>
            <a:r>
              <a:rPr lang="sr-Latn-CS" dirty="0"/>
              <a:t>Javljaju se periodično – prođe par nedelja (ili meseci) iz</a:t>
            </a:r>
            <a:r>
              <a:rPr lang="en-US" dirty="0"/>
              <a:t>m</a:t>
            </a:r>
            <a:r>
              <a:rPr lang="sr-Latn-CS" dirty="0"/>
              <a:t>eđu epizoda</a:t>
            </a:r>
            <a:r>
              <a:rPr lang="en-US" dirty="0"/>
              <a:t> bola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err="1"/>
              <a:t>Nema</a:t>
            </a:r>
            <a:r>
              <a:rPr lang="en-US" dirty="0"/>
              <a:t> </a:t>
            </a:r>
            <a:r>
              <a:rPr lang="en-US" dirty="0" err="1"/>
              <a:t>drugih</a:t>
            </a:r>
            <a:r>
              <a:rPr lang="en-US" dirty="0"/>
              <a:t> </a:t>
            </a:r>
            <a:r>
              <a:rPr lang="en-US" dirty="0" err="1"/>
              <a:t>tegoba</a:t>
            </a:r>
            <a:r>
              <a:rPr lang="en-US" dirty="0"/>
              <a:t> (</a:t>
            </a:r>
            <a:r>
              <a:rPr lang="en-US" dirty="0" err="1"/>
              <a:t>izolovan</a:t>
            </a:r>
            <a:r>
              <a:rPr lang="en-US" dirty="0"/>
              <a:t> </a:t>
            </a:r>
            <a:r>
              <a:rPr lang="en-US" dirty="0" err="1"/>
              <a:t>bol</a:t>
            </a:r>
            <a:r>
              <a:rPr lang="en-US" dirty="0"/>
              <a:t>)</a:t>
            </a:r>
            <a:r>
              <a:rPr lang="sr-Latn-RS" dirty="0"/>
              <a:t> – </a:t>
            </a:r>
            <a:r>
              <a:rPr lang="sr-Latn-RS" b="1" dirty="0"/>
              <a:t>dete je odličnog opšteg stanja!</a:t>
            </a:r>
            <a:endParaRPr lang="en-US" b="1" dirty="0"/>
          </a:p>
          <a:p>
            <a:pPr eaLnBrk="1" hangingPunct="1">
              <a:lnSpc>
                <a:spcPct val="90000"/>
              </a:lnSpc>
            </a:pPr>
            <a:endParaRPr lang="sr-Latn-CS" b="1" dirty="0"/>
          </a:p>
          <a:p>
            <a:pPr eaLnBrk="1" hangingPunct="1">
              <a:lnSpc>
                <a:spcPct val="90000"/>
              </a:lnSpc>
            </a:pPr>
            <a:r>
              <a:rPr lang="sr-Latn-CS" b="1" dirty="0"/>
              <a:t>Fizikalni nalaz uredan – NE </a:t>
            </a:r>
            <a:r>
              <a:rPr lang="sr-Latn-CS" b="1" dirty="0" smtClean="0"/>
              <a:t>treba NI </a:t>
            </a:r>
            <a:r>
              <a:rPr lang="sr-Latn-CS" b="1" dirty="0"/>
              <a:t>EKG!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sr-Latn-CS" dirty="0"/>
              <a:t>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18674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609600"/>
            <a:ext cx="8229600" cy="1066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b="1" dirty="0" err="1"/>
              <a:t>Prekordijalni</a:t>
            </a:r>
            <a:r>
              <a:rPr lang="en-US" sz="4000" b="1" dirty="0"/>
              <a:t> </a:t>
            </a:r>
            <a:r>
              <a:rPr lang="en-US" sz="4000" b="1" dirty="0" err="1"/>
              <a:t>bolovi</a:t>
            </a:r>
            <a:r>
              <a:rPr lang="en-US" sz="4000" b="1" dirty="0"/>
              <a:t> - </a:t>
            </a:r>
            <a:r>
              <a:rPr lang="en-US" sz="4000" b="1" dirty="0" err="1"/>
              <a:t>uputiti</a:t>
            </a:r>
            <a:r>
              <a:rPr lang="en-US" sz="4000" b="1" dirty="0"/>
              <a:t> u </a:t>
            </a:r>
            <a:r>
              <a:rPr lang="sr-Latn-RS" sz="4000" b="1" dirty="0" smtClean="0"/>
              <a:t>dečju bolnicu</a:t>
            </a:r>
            <a:endParaRPr lang="en-US" sz="4000" b="1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1219200" y="1916113"/>
            <a:ext cx="9808308" cy="4525962"/>
          </a:xfrm>
        </p:spPr>
        <p:txBody>
          <a:bodyPr/>
          <a:lstStyle/>
          <a:p>
            <a:pPr eaLnBrk="1" hangingPunct="1"/>
            <a:endParaRPr lang="sr-Latn-CS" dirty="0" smtClean="0"/>
          </a:p>
          <a:p>
            <a:pPr eaLnBrk="1" hangingPunct="1"/>
            <a:r>
              <a:rPr lang="sr-Latn-CS" dirty="0" smtClean="0"/>
              <a:t>Jak retrosternalni </a:t>
            </a:r>
            <a:r>
              <a:rPr lang="sr-Latn-CS" dirty="0" smtClean="0"/>
              <a:t>bol (iza grudne kosti)  </a:t>
            </a:r>
            <a:r>
              <a:rPr lang="sr-Latn-CS" dirty="0" smtClean="0"/>
              <a:t>praćen</a:t>
            </a:r>
            <a:r>
              <a:rPr lang="en-US" dirty="0" smtClean="0"/>
              <a:t>:</a:t>
            </a:r>
            <a:endParaRPr lang="sr-Latn-CS" dirty="0" smtClean="0"/>
          </a:p>
          <a:p>
            <a:pPr lvl="1" eaLnBrk="1" hangingPunct="1">
              <a:buFont typeface="Wingdings" pitchFamily="2" charset="2"/>
              <a:buChar char="q"/>
            </a:pPr>
            <a:r>
              <a:rPr lang="sr-Latn-CS" dirty="0" smtClean="0"/>
              <a:t>(Pre)sinkop</a:t>
            </a:r>
            <a:r>
              <a:rPr lang="en-US" dirty="0" err="1" smtClean="0"/>
              <a:t>alnim</a:t>
            </a:r>
            <a:r>
              <a:rPr lang="en-US" dirty="0" smtClean="0"/>
              <a:t> </a:t>
            </a:r>
            <a:r>
              <a:rPr lang="en-US" dirty="0" err="1" smtClean="0"/>
              <a:t>smetnjama</a:t>
            </a:r>
            <a:r>
              <a:rPr lang="sr-Latn-RS" dirty="0" smtClean="0"/>
              <a:t>: </a:t>
            </a:r>
            <a:r>
              <a:rPr lang="sr-Latn-RS" dirty="0" smtClean="0"/>
              <a:t>vrtoglavice, nesvestice, omaglice...</a:t>
            </a:r>
            <a:endParaRPr lang="sr-Latn-CS" dirty="0" smtClean="0"/>
          </a:p>
          <a:p>
            <a:pPr lvl="1" eaLnBrk="1" hangingPunct="1">
              <a:buFont typeface="Wingdings" pitchFamily="2" charset="2"/>
              <a:buChar char="q"/>
            </a:pPr>
            <a:r>
              <a:rPr lang="sr-Latn-CS" dirty="0" smtClean="0"/>
              <a:t>Palpitacijama </a:t>
            </a:r>
            <a:r>
              <a:rPr lang="sr-Latn-CS" dirty="0" smtClean="0"/>
              <a:t>(ubrzan rad srca) koje </a:t>
            </a:r>
            <a:r>
              <a:rPr lang="sr-Latn-CS" dirty="0" smtClean="0"/>
              <a:t>ne prestaju posle prekida aktivnost</a:t>
            </a:r>
            <a:r>
              <a:rPr lang="en-US" dirty="0" smtClean="0"/>
              <a:t>i</a:t>
            </a:r>
            <a:endParaRPr lang="sr-Latn-RS" dirty="0" smtClean="0"/>
          </a:p>
          <a:p>
            <a:pPr lvl="1" eaLnBrk="1" hangingPunct="1">
              <a:buFont typeface="Wingdings" pitchFamily="2" charset="2"/>
              <a:buChar char="q"/>
            </a:pPr>
            <a:r>
              <a:rPr lang="en-US" dirty="0" smtClean="0"/>
              <a:t>V</a:t>
            </a:r>
            <a:r>
              <a:rPr lang="sr-Latn-RS" dirty="0" smtClean="0"/>
              <a:t>isokom temperaturom i lošim opštim stanjem</a:t>
            </a:r>
            <a:endParaRPr lang="en-US" dirty="0" smtClean="0"/>
          </a:p>
          <a:p>
            <a:pPr lvl="1" eaLnBrk="1" hangingPunct="1">
              <a:buFontTx/>
              <a:buNone/>
            </a:pPr>
            <a:endParaRPr lang="sr-Latn-CS" dirty="0" smtClean="0"/>
          </a:p>
          <a:p>
            <a:pPr eaLnBrk="1" hangingPunct="1"/>
            <a:r>
              <a:rPr lang="sr-Latn-CS" dirty="0" smtClean="0"/>
              <a:t>Recidivirajući </a:t>
            </a:r>
            <a:r>
              <a:rPr lang="sr-Latn-CS" dirty="0" smtClean="0"/>
              <a:t>(ponavljani) retrosternali </a:t>
            </a:r>
            <a:r>
              <a:rPr lang="sr-Latn-CS" dirty="0" smtClean="0"/>
              <a:t>bol</a:t>
            </a:r>
            <a:r>
              <a:rPr lang="en-US" dirty="0" err="1" smtClean="0"/>
              <a:t>ovi</a:t>
            </a:r>
            <a:r>
              <a:rPr lang="en-US" dirty="0" smtClean="0"/>
              <a:t> </a:t>
            </a:r>
            <a:r>
              <a:rPr lang="en-US" dirty="0" err="1" smtClean="0"/>
              <a:t>koji</a:t>
            </a:r>
            <a:r>
              <a:rPr lang="en-US" dirty="0" smtClean="0"/>
              <a:t> </a:t>
            </a:r>
            <a:r>
              <a:rPr lang="sr-Latn-RS" dirty="0" smtClean="0"/>
              <a:t>“</a:t>
            </a:r>
            <a:r>
              <a:rPr lang="en-US" dirty="0" err="1" smtClean="0"/>
              <a:t>teraju</a:t>
            </a:r>
            <a:r>
              <a:rPr lang="sr-Latn-RS" dirty="0" smtClean="0"/>
              <a:t>”</a:t>
            </a:r>
            <a:r>
              <a:rPr lang="en-US" dirty="0" smtClean="0"/>
              <a:t> </a:t>
            </a:r>
            <a:r>
              <a:rPr lang="en-US" dirty="0" err="1" smtClean="0"/>
              <a:t>dete</a:t>
            </a:r>
            <a:r>
              <a:rPr lang="en-US" dirty="0" smtClean="0"/>
              <a:t> </a:t>
            </a:r>
            <a:r>
              <a:rPr lang="en-US" dirty="0" err="1" smtClean="0"/>
              <a:t>da</a:t>
            </a:r>
            <a:r>
              <a:rPr lang="en-US" dirty="0" smtClean="0"/>
              <a:t> </a:t>
            </a:r>
            <a:r>
              <a:rPr lang="en-US" dirty="0" err="1" smtClean="0"/>
              <a:t>prekine</a:t>
            </a:r>
            <a:r>
              <a:rPr lang="en-US" dirty="0" smtClean="0"/>
              <a:t> </a:t>
            </a:r>
            <a:r>
              <a:rPr lang="en-US" dirty="0" err="1" smtClean="0"/>
              <a:t>fizičku</a:t>
            </a:r>
            <a:r>
              <a:rPr lang="en-US" dirty="0" smtClean="0"/>
              <a:t> </a:t>
            </a:r>
            <a:r>
              <a:rPr lang="en-US" dirty="0" err="1" smtClean="0"/>
              <a:t>aktivnost</a:t>
            </a:r>
            <a:endParaRPr lang="sr-Latn-CS" dirty="0" smtClean="0"/>
          </a:p>
          <a:p>
            <a:pPr algn="r" eaLnBrk="1" hangingPunct="1">
              <a:buFontTx/>
              <a:buNone/>
            </a:pPr>
            <a:r>
              <a:rPr lang="sr-Latn-CS" dirty="0" smtClean="0"/>
              <a:t>	</a:t>
            </a:r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xmlns="" val="303750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Sinkope i presinkope u naporu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dirty="0" smtClean="0"/>
              <a:t>	</a:t>
            </a:r>
            <a:r>
              <a:rPr lang="en-US" b="1" u="sng" dirty="0" err="1" smtClean="0"/>
              <a:t>Odmah</a:t>
            </a:r>
            <a:r>
              <a:rPr lang="en-US" b="1" u="sng" dirty="0" smtClean="0"/>
              <a:t> </a:t>
            </a:r>
            <a:r>
              <a:rPr lang="en-US" b="1" u="sng" dirty="0" err="1" smtClean="0"/>
              <a:t>kod</a:t>
            </a:r>
            <a:r>
              <a:rPr lang="en-US" b="1" u="sng" dirty="0" smtClean="0"/>
              <a:t> </a:t>
            </a:r>
            <a:r>
              <a:rPr lang="en-US" b="1" u="sng" dirty="0" err="1" smtClean="0"/>
              <a:t>kardiologa</a:t>
            </a:r>
            <a:r>
              <a:rPr lang="en-US" b="1" u="sng" dirty="0" smtClean="0"/>
              <a:t>!</a:t>
            </a:r>
          </a:p>
          <a:p>
            <a:pPr eaLnBrk="1" hangingPunct="1">
              <a:buFontTx/>
              <a:buNone/>
            </a:pPr>
            <a:endParaRPr lang="en-US" b="1" dirty="0" smtClean="0"/>
          </a:p>
          <a:p>
            <a:pPr eaLnBrk="1" hangingPunct="1"/>
            <a:r>
              <a:rPr lang="en-US" dirty="0" err="1" smtClean="0"/>
              <a:t>Strukturne</a:t>
            </a:r>
            <a:r>
              <a:rPr lang="en-US" dirty="0" smtClean="0"/>
              <a:t> </a:t>
            </a:r>
            <a:r>
              <a:rPr lang="en-US" dirty="0" err="1" smtClean="0"/>
              <a:t>bolesti</a:t>
            </a:r>
            <a:r>
              <a:rPr lang="en-US" dirty="0" smtClean="0"/>
              <a:t> </a:t>
            </a:r>
            <a:r>
              <a:rPr lang="en-US" dirty="0" err="1" smtClean="0"/>
              <a:t>srca</a:t>
            </a:r>
            <a:r>
              <a:rPr lang="en-US" dirty="0" smtClean="0"/>
              <a:t>: HCM, ARVC, </a:t>
            </a:r>
            <a:r>
              <a:rPr lang="en-US" dirty="0" err="1" smtClean="0"/>
              <a:t>koronarne</a:t>
            </a:r>
            <a:r>
              <a:rPr lang="en-US" dirty="0" smtClean="0"/>
              <a:t> </a:t>
            </a:r>
            <a:r>
              <a:rPr lang="en-US" dirty="0" err="1" smtClean="0"/>
              <a:t>anomalije</a:t>
            </a:r>
            <a:r>
              <a:rPr lang="en-US" dirty="0" smtClean="0"/>
              <a:t>…</a:t>
            </a:r>
          </a:p>
          <a:p>
            <a:pPr eaLnBrk="1" hangingPunct="1"/>
            <a:r>
              <a:rPr lang="en-US" dirty="0" err="1" smtClean="0"/>
              <a:t>Aritmije</a:t>
            </a:r>
            <a:r>
              <a:rPr lang="en-US" dirty="0" smtClean="0"/>
              <a:t> u </a:t>
            </a:r>
            <a:r>
              <a:rPr lang="en-US" dirty="0" err="1" smtClean="0"/>
              <a:t>naporu</a:t>
            </a:r>
            <a:r>
              <a:rPr lang="en-US" dirty="0" smtClean="0"/>
              <a:t>: VT (SVT)</a:t>
            </a:r>
          </a:p>
          <a:p>
            <a:pPr eaLnBrk="1" hangingPunct="1"/>
            <a:r>
              <a:rPr lang="en-US" dirty="0" err="1" smtClean="0"/>
              <a:t>Membranske</a:t>
            </a:r>
            <a:r>
              <a:rPr lang="en-US" dirty="0" smtClean="0"/>
              <a:t> </a:t>
            </a:r>
            <a:r>
              <a:rPr lang="en-US" dirty="0" err="1" smtClean="0"/>
              <a:t>kardiomiopatije</a:t>
            </a:r>
            <a:r>
              <a:rPr lang="en-US" dirty="0" smtClean="0"/>
              <a:t> (</a:t>
            </a:r>
            <a:r>
              <a:rPr lang="en-US" dirty="0" err="1" smtClean="0"/>
              <a:t>kanalopatije</a:t>
            </a:r>
            <a:r>
              <a:rPr lang="en-US" dirty="0" smtClean="0"/>
              <a:t>): LQTS,</a:t>
            </a:r>
            <a:r>
              <a:rPr lang="sr-Latn-RS" dirty="0" smtClean="0"/>
              <a:t> PCVT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332289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9845" y="1378943"/>
            <a:ext cx="11269785" cy="2509213"/>
          </a:xfrm>
        </p:spPr>
        <p:txBody>
          <a:bodyPr/>
          <a:lstStyle/>
          <a:p>
            <a:r>
              <a:rPr lang="en-US" dirty="0" smtClean="0"/>
              <a:t>P</a:t>
            </a:r>
            <a:r>
              <a:rPr lang="sr-Latn-RS" dirty="0" smtClean="0"/>
              <a:t>ogled u (blisku) budućnost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RS" dirty="0" smtClean="0"/>
              <a:t>Kako „uhvatiti“ i dijagnostikovati  aritmije  </a:t>
            </a:r>
            <a:r>
              <a:rPr lang="sr-Latn-RS" dirty="0" smtClean="0"/>
              <a:t>naporu </a:t>
            </a:r>
            <a:r>
              <a:rPr lang="sr-Latn-RS" u="sng" dirty="0" smtClean="0"/>
              <a:t>na terenu</a:t>
            </a:r>
            <a:r>
              <a:rPr lang="sr-Latn-RS" dirty="0" smtClean="0"/>
              <a:t>?</a:t>
            </a:r>
            <a:endParaRPr lang="sr-Latn-R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90520" y="2291530"/>
            <a:ext cx="10972800" cy="438912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sr-Latn-RS" b="1" dirty="0" smtClean="0"/>
              <a:t>Hardver – event recorder:</a:t>
            </a:r>
            <a:r>
              <a:rPr lang="sr-Latn-RS" dirty="0" smtClean="0"/>
              <a:t> </a:t>
            </a:r>
          </a:p>
          <a:p>
            <a:pPr lvl="1"/>
            <a:r>
              <a:rPr lang="sr-Latn-RS" dirty="0"/>
              <a:t>J</a:t>
            </a:r>
            <a:r>
              <a:rPr lang="sr-Latn-RS" dirty="0" smtClean="0"/>
              <a:t>ednostavno i brzo snimanje EKG signala</a:t>
            </a:r>
          </a:p>
          <a:p>
            <a:pPr lvl="1"/>
            <a:r>
              <a:rPr lang="sr-Latn-RS" dirty="0" smtClean="0"/>
              <a:t>Transfer do clouda-a (Wi Fi, GPRS...)</a:t>
            </a:r>
          </a:p>
          <a:p>
            <a:pPr lvl="1"/>
            <a:r>
              <a:rPr lang="sr-Latn-RS" dirty="0" smtClean="0"/>
              <a:t>Snimanje EKG signala na smart phone-u (PDF)</a:t>
            </a:r>
          </a:p>
          <a:p>
            <a:r>
              <a:rPr lang="sr-Latn-RS" b="1" dirty="0" smtClean="0"/>
              <a:t>Algoritam – softver</a:t>
            </a:r>
          </a:p>
          <a:p>
            <a:pPr lvl="1"/>
            <a:r>
              <a:rPr lang="sr-Latn-RS" dirty="0" smtClean="0"/>
              <a:t>Prepoznaje odstupanja od normalnog EKG-a</a:t>
            </a:r>
          </a:p>
          <a:p>
            <a:pPr lvl="1"/>
            <a:r>
              <a:rPr lang="sr-Latn-RS" dirty="0" smtClean="0"/>
              <a:t>„pakovanje“ EKG signala i slanje doktorima</a:t>
            </a:r>
          </a:p>
          <a:p>
            <a:r>
              <a:rPr lang="sr-Latn-RS" b="1" dirty="0" smtClean="0"/>
              <a:t>Medical expertise team</a:t>
            </a:r>
          </a:p>
          <a:p>
            <a:pPr lvl="1"/>
            <a:r>
              <a:rPr lang="sr-Latn-RS" dirty="0" smtClean="0"/>
              <a:t>Finalna obrada signala i davanje stručnog mišljenja</a:t>
            </a:r>
            <a:endParaRPr lang="sr-Latn-RS" dirty="0"/>
          </a:p>
        </p:txBody>
      </p:sp>
    </p:spTree>
    <p:extLst>
      <p:ext uri="{BB962C8B-B14F-4D97-AF65-F5344CB8AC3E}">
        <p14:creationId xmlns="" xmlns:p14="http://schemas.microsoft.com/office/powerpoint/2010/main" val="998730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994" y="838200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sr-Latn-RS" dirty="0" smtClean="0"/>
              <a:t>17 godina, recidivantne palpitacije u naporu</a:t>
            </a:r>
            <a:endParaRPr lang="sr-Latn-RS" dirty="0"/>
          </a:p>
        </p:txBody>
      </p:sp>
      <p:pic>
        <p:nvPicPr>
          <p:cNvPr id="4" name="video-119be56fcfd4c98accfd5eac3dffcd44-V (1)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532808" y="2030537"/>
            <a:ext cx="6539756" cy="3760664"/>
          </a:xfrm>
        </p:spPr>
      </p:pic>
    </p:spTree>
    <p:extLst>
      <p:ext uri="{BB962C8B-B14F-4D97-AF65-F5344CB8AC3E}">
        <p14:creationId xmlns:p14="http://schemas.microsoft.com/office/powerpoint/2010/main" xmlns="" val="4128103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 l="13878" t="18209" r="5906" b="4921"/>
          <a:stretch>
            <a:fillRect/>
          </a:stretch>
        </p:blipFill>
        <p:spPr bwMode="auto">
          <a:xfrm>
            <a:off x="335360" y="1124745"/>
            <a:ext cx="11516405" cy="496632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995559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</a:t>
            </a:r>
            <a:r>
              <a:rPr lang="sr-Latn-RS" dirty="0" smtClean="0"/>
              <a:t>trijalna firilacija </a:t>
            </a:r>
            <a:r>
              <a:rPr lang="sr-Latn-RS" u="sng" dirty="0" smtClean="0"/>
              <a:t>NA TERENU!</a:t>
            </a:r>
            <a:endParaRPr lang="en-US" u="sng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70056" y="2133600"/>
            <a:ext cx="8712441" cy="4400061"/>
          </a:xfrm>
          <a:prstGeom prst="rect">
            <a:avLst/>
          </a:prstGeom>
          <a:noFill/>
          <a:ln w="9525">
            <a:solidFill>
              <a:schemeClr val="accent1">
                <a:shade val="60000"/>
              </a:schemeClr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83384" y="2666148"/>
            <a:ext cx="6275753" cy="1596177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/>
              <a:t>S</a:t>
            </a:r>
            <a:r>
              <a:rPr lang="sr-Latn-RS" sz="3200" dirty="0" smtClean="0"/>
              <a:t>vakih 4-6 nedelja ima lupanje srca na treningu</a:t>
            </a:r>
            <a:endParaRPr lang="en-US" sz="32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45477" y="311432"/>
            <a:ext cx="5103446" cy="6363469"/>
          </a:xfrm>
          <a:prstGeom prst="rect">
            <a:avLst/>
          </a:prstGeom>
          <a:noFill/>
          <a:ln w="9525">
            <a:solidFill>
              <a:schemeClr val="accent1">
                <a:shade val="60000"/>
              </a:schemeClr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5413" y="2132856"/>
            <a:ext cx="10468864" cy="1828800"/>
          </a:xfrm>
        </p:spPr>
        <p:txBody>
          <a:bodyPr>
            <a:normAutofit fontScale="90000"/>
          </a:bodyPr>
          <a:lstStyle/>
          <a:p>
            <a:r>
              <a:rPr lang="hr-HR" altLang="x-none" sz="4400">
                <a:solidFill>
                  <a:srgbClr val="464646"/>
                </a:solidFill>
              </a:rPr>
              <a:t>Ljudi koji zajedno traže istinu su više od saradnika, oni su braća.</a:t>
            </a:r>
            <a:r>
              <a:rPr lang="en-US" altLang="x-none" sz="6000">
                <a:solidFill>
                  <a:srgbClr val="464646"/>
                </a:solidFill>
              </a:rPr>
              <a:t/>
            </a:r>
            <a:br>
              <a:rPr lang="en-US" altLang="x-none" sz="6000">
                <a:solidFill>
                  <a:srgbClr val="464646"/>
                </a:solidFill>
              </a:rPr>
            </a:b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endParaRPr lang="hr-HR" altLang="x-none" sz="2800">
              <a:solidFill>
                <a:srgbClr val="464646"/>
              </a:solidFill>
            </a:endParaRPr>
          </a:p>
          <a:p>
            <a:endParaRPr lang="hr-HR" altLang="x-none" sz="2800">
              <a:solidFill>
                <a:srgbClr val="464646"/>
              </a:solidFill>
            </a:endParaRPr>
          </a:p>
          <a:p>
            <a:r>
              <a:rPr lang="hr-HR" altLang="x-none" sz="2800">
                <a:solidFill>
                  <a:srgbClr val="464646"/>
                </a:solidFill>
              </a:rPr>
              <a:t>Dan Brown</a:t>
            </a:r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sr-Latn-CS"/>
              <a:t>Zašto je važan EKG?</a:t>
            </a:r>
            <a:endParaRPr lang="en-US"/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334947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1530318" y="4743939"/>
            <a:ext cx="8534421" cy="539262"/>
          </a:xfrm>
          <a:prstGeom prst="rect">
            <a:avLst/>
          </a:prstGeom>
        </p:spPr>
        <p:txBody>
          <a:bodyPr lIns="121917" tIns="60958" rIns="121917" bIns="60958"/>
          <a:lstStyle/>
          <a:p>
            <a:pPr>
              <a:buNone/>
            </a:pPr>
            <a:endParaRPr lang="sr-Latn-RS" b="1" i="1" dirty="0" smtClean="0"/>
          </a:p>
          <a:p>
            <a:pPr>
              <a:buNone/>
            </a:pPr>
            <a:endParaRPr lang="sr-Latn-RS" b="1" i="1" dirty="0" smtClean="0"/>
          </a:p>
          <a:p>
            <a:pPr>
              <a:buNone/>
            </a:pPr>
            <a:r>
              <a:rPr lang="en-US" sz="1800" b="1" i="1" dirty="0" smtClean="0"/>
              <a:t>U </a:t>
            </a:r>
            <a:r>
              <a:rPr lang="en-US" sz="1800" b="1" i="1" dirty="0" err="1" smtClean="0"/>
              <a:t>deci</a:t>
            </a:r>
            <a:r>
              <a:rPr lang="en-US" sz="1800" b="1" i="1" dirty="0" smtClean="0"/>
              <a:t> se </a:t>
            </a:r>
            <a:r>
              <a:rPr lang="en-US" sz="1800" b="1" i="1" dirty="0" err="1" smtClean="0"/>
              <a:t>obnavlja</a:t>
            </a:r>
            <a:r>
              <a:rPr lang="en-US" sz="1800" b="1" i="1" dirty="0" smtClean="0"/>
              <a:t> i </a:t>
            </a:r>
            <a:r>
              <a:rPr lang="en-US" sz="1800" b="1" i="1" dirty="0" err="1" smtClean="0"/>
              <a:t>čisti</a:t>
            </a:r>
            <a:r>
              <a:rPr lang="en-US" sz="1800" b="1" i="1" dirty="0" smtClean="0"/>
              <a:t> </a:t>
            </a:r>
            <a:r>
              <a:rPr lang="en-US" sz="1800" b="1" i="1" dirty="0" err="1" smtClean="0"/>
              <a:t>reka</a:t>
            </a:r>
            <a:r>
              <a:rPr lang="en-US" sz="1800" b="1" i="1" dirty="0" smtClean="0"/>
              <a:t> </a:t>
            </a:r>
            <a:r>
              <a:rPr lang="en-US" sz="1800" b="1" i="1" dirty="0" err="1" smtClean="0"/>
              <a:t>čovečanstva</a:t>
            </a:r>
            <a:r>
              <a:rPr lang="sr-Latn-RS" sz="1800" b="1" i="1" dirty="0" smtClean="0"/>
              <a:t>.</a:t>
            </a:r>
          </a:p>
          <a:p>
            <a:pPr algn="r">
              <a:buNone/>
            </a:pPr>
            <a:r>
              <a:rPr lang="sr-Latn-RS" sz="1800" dirty="0" smtClean="0"/>
              <a:t>Ivo </a:t>
            </a:r>
            <a:r>
              <a:rPr lang="sr-Latn-RS" sz="1800" dirty="0" smtClean="0"/>
              <a:t>Andrić</a:t>
            </a:r>
            <a:endParaRPr lang="en-US" sz="1800" dirty="0" smtClean="0"/>
          </a:p>
          <a:p>
            <a:pPr algn="r">
              <a:buNone/>
            </a:pPr>
            <a:endParaRPr lang="en-US" dirty="0"/>
          </a:p>
        </p:txBody>
      </p:sp>
      <p:pic>
        <p:nvPicPr>
          <p:cNvPr id="5" name="Picture 2" descr="https://n1info.rs/wp-content/uploads/2020/06/tirsova-2-beobuild-316166.jpe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 flipH="1">
            <a:off x="1562347" y="155799"/>
            <a:ext cx="8754565" cy="49320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9119" y="699423"/>
            <a:ext cx="693420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1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2514600"/>
            <a:ext cx="70104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20" name="TextBox 9"/>
          <p:cNvSpPr txBox="1">
            <a:spLocks noChangeArrowheads="1"/>
          </p:cNvSpPr>
          <p:nvPr/>
        </p:nvSpPr>
        <p:spPr bwMode="auto">
          <a:xfrm>
            <a:off x="7391401" y="1769619"/>
            <a:ext cx="247003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r-Latn-CS" sz="1600" dirty="0">
                <a:cs typeface="Arial" charset="0"/>
              </a:rPr>
              <a:t>D. Corrado et al. Jama 2006</a:t>
            </a:r>
            <a:endParaRPr lang="en-US" sz="1600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78508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lang="sr-Latn-CS" sz="3800"/>
              <a:t>Rezultati preparticipation screeninga</a:t>
            </a:r>
            <a:endParaRPr lang="en-US" sz="3800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704861" y="2108200"/>
            <a:ext cx="8229600" cy="4525963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sr-Latn-CS" dirty="0"/>
              <a:t>25 – godišnja studija</a:t>
            </a:r>
          </a:p>
          <a:p>
            <a:pPr>
              <a:buFont typeface="Wingdings" pitchFamily="2" charset="2"/>
              <a:buNone/>
            </a:pPr>
            <a:endParaRPr lang="sr-Latn-CS" dirty="0"/>
          </a:p>
          <a:p>
            <a:r>
              <a:rPr lang="sr-Latn-CS" dirty="0"/>
              <a:t>Smanjenje incidence iznenadne smrti za 89% kod obuhvaćenih screeningom</a:t>
            </a:r>
          </a:p>
          <a:p>
            <a:endParaRPr lang="sr-Latn-CS" dirty="0"/>
          </a:p>
          <a:p>
            <a:r>
              <a:rPr lang="sr-Latn-CS" dirty="0"/>
              <a:t>Kod nepregeldanih nesportista incidenca je ostala ista</a:t>
            </a:r>
            <a:endParaRPr lang="en-US" dirty="0"/>
          </a:p>
        </p:txBody>
      </p:sp>
      <p:sp>
        <p:nvSpPr>
          <p:cNvPr id="87044" name="TextBox 9"/>
          <p:cNvSpPr txBox="1">
            <a:spLocks noChangeArrowheads="1"/>
          </p:cNvSpPr>
          <p:nvPr/>
        </p:nvSpPr>
        <p:spPr bwMode="auto">
          <a:xfrm>
            <a:off x="7464426" y="5876925"/>
            <a:ext cx="247003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r-Latn-CS" sz="1600">
                <a:cs typeface="Arial" charset="0"/>
              </a:rPr>
              <a:t>D. Corrado et al. Jama 2006</a:t>
            </a:r>
            <a:endParaRPr lang="en-US" sz="160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712649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2019206" y="685800"/>
            <a:ext cx="8218488" cy="1498600"/>
          </a:xfrm>
        </p:spPr>
        <p:txBody>
          <a:bodyPr/>
          <a:lstStyle/>
          <a:p>
            <a:r>
              <a:rPr lang="sr-Latn-CS" sz="3400" dirty="0"/>
              <a:t>Uzroci iznenadne smrti gde EKG može da pomogne!</a:t>
            </a:r>
            <a:endParaRPr lang="en-US" sz="3400" dirty="0"/>
          </a:p>
        </p:txBody>
      </p:sp>
      <p:sp>
        <p:nvSpPr>
          <p:cNvPr id="62467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>
            <a:normAutofit fontScale="85000" lnSpcReduction="20000"/>
          </a:bodyPr>
          <a:lstStyle/>
          <a:p>
            <a:endParaRPr lang="sr-Latn-CS" dirty="0"/>
          </a:p>
          <a:p>
            <a:endParaRPr lang="sr-Latn-CS" sz="2600" dirty="0"/>
          </a:p>
          <a:p>
            <a:r>
              <a:rPr lang="sr-Latn-CS" sz="2600" dirty="0"/>
              <a:t>Strukturna oštećenja</a:t>
            </a:r>
          </a:p>
          <a:p>
            <a:pPr lvl="1"/>
            <a:r>
              <a:rPr lang="sr-Latn-CS" sz="2200" dirty="0"/>
              <a:t>HCM - hipertrofična kardiomiopatija</a:t>
            </a:r>
          </a:p>
          <a:p>
            <a:pPr lvl="1"/>
            <a:r>
              <a:rPr lang="sr-Latn-CS" sz="2200" dirty="0"/>
              <a:t>ARVC - aritmogena displazija desne komore</a:t>
            </a:r>
          </a:p>
          <a:p>
            <a:r>
              <a:rPr lang="sr-Latn-CS" sz="2600" dirty="0"/>
              <a:t>"Membranske kardiomiopatije"</a:t>
            </a:r>
          </a:p>
          <a:p>
            <a:pPr lvl="1"/>
            <a:r>
              <a:rPr lang="sr-Latn-CS" sz="2200" dirty="0"/>
              <a:t>LQTS – sindrom produženog QT intervala</a:t>
            </a:r>
          </a:p>
          <a:p>
            <a:r>
              <a:rPr lang="sr-Latn-CS" sz="2600" dirty="0"/>
              <a:t>WPW sindrom 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xmlns="" val="28790877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Droplet</Template>
  <TotalTime>555</TotalTime>
  <Words>1223</Words>
  <Application>Microsoft Office PowerPoint</Application>
  <PresentationFormat>Custom</PresentationFormat>
  <Paragraphs>396</Paragraphs>
  <Slides>60</Slides>
  <Notes>4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1" baseType="lpstr">
      <vt:lpstr>Droplet</vt:lpstr>
      <vt:lpstr>Pretakmičarski pregledi dece sportista,  uloga  testa opterećenjem</vt:lpstr>
      <vt:lpstr>Pitanja</vt:lpstr>
      <vt:lpstr>Pregledi dece sportista</vt:lpstr>
      <vt:lpstr>Šta kažu veliki</vt:lpstr>
      <vt:lpstr>AHA/ACC preporuke za pretakmičarski pregled</vt:lpstr>
      <vt:lpstr>Zašto je važan EKG?</vt:lpstr>
      <vt:lpstr>Slide 7</vt:lpstr>
      <vt:lpstr>Rezultati preparticipation screeninga</vt:lpstr>
      <vt:lpstr>Uzroci iznenadne smrti gde EKG može da pomogne!</vt:lpstr>
      <vt:lpstr>Okultni miokarditis</vt:lpstr>
      <vt:lpstr> 14 dana posle respiratorne infekcije </vt:lpstr>
      <vt:lpstr>14 dana posle respiratorne infekcije</vt:lpstr>
      <vt:lpstr>4 nedelje odmora        8 nedelja odmora</vt:lpstr>
      <vt:lpstr>Dečak 9 godina iz Temerina</vt:lpstr>
      <vt:lpstr>Samo na osnovu standardnog EKG-a!</vt:lpstr>
      <vt:lpstr>Slide 16</vt:lpstr>
      <vt:lpstr>ICD</vt:lpstr>
      <vt:lpstr>DA LI JE EKG DOVOLJAN DA da sprečimo iznenadnu smrt mladih sportista?</vt:lpstr>
      <vt:lpstr>Definicija Iznenadne smrti</vt:lpstr>
      <vt:lpstr>Uzroci IZNENADNE smrti kod dece </vt:lpstr>
      <vt:lpstr> Kardiogeni uzroci iznenadne smrti kod dece sportista </vt:lpstr>
      <vt:lpstr>Kardiogeni uzroci iznenadne smrti kod dece sportista </vt:lpstr>
      <vt:lpstr>Naporom indukovane ventrikularne aritmije</vt:lpstr>
      <vt:lpstr>Test opterećenjem</vt:lpstr>
      <vt:lpstr>Bruce tradmill protokol</vt:lpstr>
      <vt:lpstr>McMaster ergocycling protokol</vt:lpstr>
      <vt:lpstr>Test opterećenjem - razlike deca i odrasli</vt:lpstr>
      <vt:lpstr>Adaptacija standardnih protokola  ciljevi:</vt:lpstr>
      <vt:lpstr>Modifikacija protokola</vt:lpstr>
      <vt:lpstr>Modifikovani protokoli za sportiste</vt:lpstr>
      <vt:lpstr>Razlike u stres testu  16-godišnji vaterpolista</vt:lpstr>
      <vt:lpstr>Naporom izazvane VES</vt:lpstr>
      <vt:lpstr>Test opterećenjem Modif. Bruce:7.stepen</vt:lpstr>
      <vt:lpstr>Test opterećenjem Modif. Bruce:7.stepen</vt:lpstr>
      <vt:lpstr>Supramaksimalno opterećenje   Zašto je važno?</vt:lpstr>
      <vt:lpstr>7. stepen, fr. 188/min</vt:lpstr>
      <vt:lpstr>Naporom izazvana SVT ili VT? modif. Bruce: 8.stepen (24%, 11.8 km/h)</vt:lpstr>
      <vt:lpstr>12.3.2021.</vt:lpstr>
      <vt:lpstr>8.6.2021.      </vt:lpstr>
      <vt:lpstr>CMR – aritmogena kardiomiopatija desne komore! </vt:lpstr>
      <vt:lpstr>VIRUSI I SPORT NE IDU ZAJEDNO!</vt:lpstr>
      <vt:lpstr>Fudbaler, 17 godina, afebrilna respiratorna viroza </vt:lpstr>
      <vt:lpstr>Slide 43</vt:lpstr>
      <vt:lpstr>Anamneza</vt:lpstr>
      <vt:lpstr>Tegobe u naporu – odmah uputiti ! </vt:lpstr>
      <vt:lpstr>10 godina, preko 40 kriza svesti u naporu</vt:lpstr>
      <vt:lpstr>Povremni zamor nije indikacija za hitan pregled</vt:lpstr>
      <vt:lpstr>Zamor – loša tolerancija napora uputiti u tercijarnu ustanovu</vt:lpstr>
      <vt:lpstr>Zabluda!</vt:lpstr>
      <vt:lpstr>Bezazleni bolovi u naporu</vt:lpstr>
      <vt:lpstr>Prekordijalni bolovi - uputiti u dečju bolnicu</vt:lpstr>
      <vt:lpstr>Sinkope i presinkope u naporu</vt:lpstr>
      <vt:lpstr>Pogled u (blisku) budućnost</vt:lpstr>
      <vt:lpstr>Kako „uhvatiti“ i dijagnostikovati  aritmije  naporu na terenu?</vt:lpstr>
      <vt:lpstr>17 godina, recidivantne palpitacije u naporu</vt:lpstr>
      <vt:lpstr>Slide 56</vt:lpstr>
      <vt:lpstr>Atrijalna firilacija NA TERENU!</vt:lpstr>
      <vt:lpstr>Svakih 4-6 nedelja ima lupanje srca na treningu</vt:lpstr>
      <vt:lpstr>Ljudi koji zajedno traže istinu su više od saradnika, oni su braća. </vt:lpstr>
      <vt:lpstr>Slide 60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MSL</dc:creator>
  <cp:lastModifiedBy>Korisnik</cp:lastModifiedBy>
  <cp:revision>62</cp:revision>
  <dcterms:created xsi:type="dcterms:W3CDTF">2018-05-13T15:21:30Z</dcterms:created>
  <dcterms:modified xsi:type="dcterms:W3CDTF">2026-04-22T10:27:40Z</dcterms:modified>
</cp:coreProperties>
</file>