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95" r:id="rId2"/>
    <p:sldId id="281" r:id="rId3"/>
    <p:sldId id="282" r:id="rId4"/>
    <p:sldId id="321" r:id="rId5"/>
    <p:sldId id="307" r:id="rId6"/>
    <p:sldId id="306" r:id="rId7"/>
    <p:sldId id="310" r:id="rId8"/>
    <p:sldId id="309" r:id="rId9"/>
    <p:sldId id="267" r:id="rId10"/>
    <p:sldId id="312" r:id="rId11"/>
    <p:sldId id="314" r:id="rId12"/>
    <p:sldId id="315" r:id="rId13"/>
    <p:sldId id="316" r:id="rId14"/>
    <p:sldId id="296" r:id="rId15"/>
    <p:sldId id="299" r:id="rId16"/>
    <p:sldId id="317" r:id="rId17"/>
    <p:sldId id="273" r:id="rId18"/>
    <p:sldId id="318" r:id="rId19"/>
    <p:sldId id="301" r:id="rId20"/>
    <p:sldId id="319" r:id="rId21"/>
    <p:sldId id="300" r:id="rId22"/>
    <p:sldId id="278" r:id="rId23"/>
    <p:sldId id="320" r:id="rId24"/>
    <p:sldId id="274" r:id="rId25"/>
    <p:sldId id="275" r:id="rId26"/>
    <p:sldId id="279" r:id="rId27"/>
    <p:sldId id="289" r:id="rId28"/>
    <p:sldId id="291" r:id="rId29"/>
    <p:sldId id="290" r:id="rId30"/>
    <p:sldId id="292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7" autoAdjust="0"/>
    <p:restoredTop sz="96395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0F28-167C-485C-836B-74649F33AC7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315D-C409-4A90-9836-E82C3B74A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9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15D-C409-4A90-9836-E82C3B74A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15D-C409-4A90-9836-E82C3B74A4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15D-C409-4A90-9836-E82C3B74A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15D-C409-4A90-9836-E82C3B74A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9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315D-C409-4A90-9836-E82C3B74A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608" y="859536"/>
            <a:ext cx="7525512" cy="1733169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000" b="1" dirty="0" smtClean="0"/>
              <a:t>Higijena intimnog područja i njen značaj za sportistkinje</a:t>
            </a:r>
            <a:br>
              <a:rPr lang="sr-Latn-RS" sz="4000" b="1" dirty="0" smtClean="0"/>
            </a:br>
            <a:endParaRPr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813" y="2453640"/>
            <a:ext cx="6913562" cy="1752600"/>
          </a:xfrm>
        </p:spPr>
        <p:txBody>
          <a:bodyPr/>
          <a:lstStyle/>
          <a:p>
            <a:endParaRPr lang="sr-Cyrl-RS" sz="2400" dirty="0"/>
          </a:p>
          <a:p>
            <a:r>
              <a:rPr lang="sr-Latn-RS" sz="2400" dirty="0" smtClean="0"/>
              <a:t>Prim Dr. sci. med Ilijana Mažibrada</a:t>
            </a:r>
          </a:p>
          <a:p>
            <a:r>
              <a:rPr lang="sr-Latn-RS" sz="2400" dirty="0" smtClean="0"/>
              <a:t>Specijalista ginekologije i akušerstva</a:t>
            </a:r>
            <a:endParaRPr lang="sr-Cyrl-RS" sz="2400" dirty="0"/>
          </a:p>
        </p:txBody>
      </p:sp>
      <p:pic>
        <p:nvPicPr>
          <p:cNvPr id="4" name="Picture 3" descr="dani-akreditacije-instituta-za-zdravstvenu-zastitu-majke-i-deteta-srbije-dr-vukan-cupic-921-84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71" y="4931976"/>
            <a:ext cx="2569464" cy="160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812792"/>
            <a:ext cx="2143125" cy="2133600"/>
          </a:xfrm>
          <a:prstGeom prst="rect">
            <a:avLst/>
          </a:prstGeom>
        </p:spPr>
      </p:pic>
      <p:sp>
        <p:nvSpPr>
          <p:cNvPr id="5" name="AutoShape 2" descr="https://apis.mail.yahoo.com/ws/v3/mailboxes/@.id==VjN-4L-Pv1qTyhsdBOIPYCGXAOyoWHWr7Wm_Wh_ximzH2n1cfsxyK-_5vZoLB1JVKX8C3JvP5lH9CxUxSDut1kUEsg/messages/@.id==AAEDkNX109iOLYTjmHNzftENNtR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46" y="5142045"/>
            <a:ext cx="1984076" cy="1316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PUBERTET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27" y="2210018"/>
            <a:ext cx="5687567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Nagli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rast tela, poznat kao „rast u visinu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  <a:p>
            <a:pPr>
              <a:spcBef>
                <a:spcPts val="1200"/>
              </a:spcBef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Kosti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produžavaju</a:t>
            </a:r>
          </a:p>
          <a:p>
            <a:pPr>
              <a:spcBef>
                <a:spcPts val="1200"/>
              </a:spcBef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Mišići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razvijaju</a:t>
            </a:r>
          </a:p>
          <a:p>
            <a:pPr>
              <a:spcBef>
                <a:spcPts val="1200"/>
              </a:spcBef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Telesna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masa se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povećava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95" y="1706119"/>
            <a:ext cx="3247206" cy="45009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PUBERTET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020" y="1661857"/>
            <a:ext cx="6526481" cy="49530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Pojava sekundarnih polnih osobina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Kod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devojčica se prvo primećuje razvoj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grudi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Pojava pubične maljavosti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Pojava aksilarne maljavosti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Širenje kukova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Rast unutrašnjih polnih organa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ADOLESCENCIJA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54"/>
            <a:ext cx="8229600" cy="4953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ormonsk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promen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</a:t>
            </a:r>
          </a:p>
          <a:p>
            <a:pPr>
              <a:spcBef>
                <a:spcPts val="12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Funkcionalna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HHO osovina i normalna anatomija polnih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organa</a:t>
            </a:r>
          </a:p>
          <a:p>
            <a:pPr>
              <a:spcBef>
                <a:spcPts val="12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          </a:t>
            </a:r>
            <a:r>
              <a:rPr lang="sr-Latn-RS" b="1" dirty="0">
                <a:solidFill>
                  <a:srgbClr val="FF0000"/>
                </a:solidFill>
                <a:cs typeface="Times New Roman" pitchFamily="18" charset="0"/>
              </a:rPr>
              <a:t>MENARHA</a:t>
            </a:r>
          </a:p>
          <a:p>
            <a:pPr>
              <a:spcBef>
                <a:spcPts val="1200"/>
              </a:spcBef>
              <a:buClr>
                <a:srgbClr val="000080"/>
              </a:buClr>
              <a:buFont typeface="Wingdings" pitchFamily="2" charset="2"/>
              <a:buChar char="Ø"/>
            </a:pPr>
            <a:endParaRPr lang="sr-Latn-RS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Sve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ranije nastupanje puberteta ali menarhe samo za 0,3 g. </a:t>
            </a:r>
          </a:p>
          <a:p>
            <a:pPr>
              <a:spcBef>
                <a:spcPts val="12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Prosečan uzrast menarhe 12,5 g.</a:t>
            </a:r>
          </a:p>
          <a:p>
            <a:endParaRPr lang="sr-Latn-RS" dirty="0"/>
          </a:p>
        </p:txBody>
      </p:sp>
      <p:sp>
        <p:nvSpPr>
          <p:cNvPr id="4" name="AutoShape 2" descr="Drage devojčice, devojke, žene, sve s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rage devojčice, devojke, žene, sve st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Znate li šta je menarha i šta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Znate li šta je menarha i šta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 descr="C:\Users\W10\Desktop\Scala 2026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17" y="295131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ADOLESCENCIJA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12" y="1554154"/>
            <a:ext cx="8229600" cy="4953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ormonsk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promen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Ø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koža postaje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masnija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znojne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i lojne žlezde rade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intenzivnije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pojava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bubuljica (akni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ojačano lučenje cervikalnih i vaginalnih žlezda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emocionalne oscilacije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promena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raspoloženja i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pojačana osetljivost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Promene navika u održavanju                            intimne higijene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Uticaj kozmetskih normi</a:t>
            </a:r>
            <a:endParaRPr lang="sr-Latn-RS" sz="2400" dirty="0"/>
          </a:p>
        </p:txBody>
      </p:sp>
      <p:sp>
        <p:nvSpPr>
          <p:cNvPr id="4" name="AutoShape 2" descr="Drage devojčice, devojke, žene, sve s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rage devojčice, devojke, žene, sve st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Znate li šta je menarha i šta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Znate li šta je menarha i šta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89" y="4959458"/>
            <a:ext cx="2990999" cy="18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0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80" y="190500"/>
            <a:ext cx="7824359" cy="582613"/>
          </a:xfrm>
        </p:spPr>
        <p:txBody>
          <a:bodyPr/>
          <a:lstStyle/>
          <a:p>
            <a:r>
              <a:rPr lang="sr-Latn-RS" sz="3400" b="1" dirty="0" smtClean="0"/>
              <a:t/>
            </a:r>
            <a:br>
              <a:rPr lang="sr-Latn-RS" sz="3400" b="1" dirty="0" smtClean="0"/>
            </a:br>
            <a:r>
              <a:rPr lang="sr-Latn-RS" sz="3400" b="1" dirty="0" smtClean="0"/>
              <a:t>Intimna </a:t>
            </a:r>
            <a:r>
              <a:rPr lang="sr-Latn-RS" sz="3400" b="1" dirty="0"/>
              <a:t>higijena tokom menstruacije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5" y="1600776"/>
            <a:ext cx="8749145" cy="5078991"/>
          </a:xfrm>
        </p:spPr>
        <p:txBody>
          <a:bodyPr/>
          <a:lstStyle/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Održavanje intimne regije čistom</a:t>
            </a:r>
          </a:p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Redovna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promena uložaka/tampona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Posebna pažnja kod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sportistkinja</a:t>
            </a:r>
          </a:p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Vodeni sportovi</a:t>
            </a:r>
          </a:p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Komfornost i sloboda pri pokretu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Održavanje suvoće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	Pravilna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higijena omogućava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  	normalno bavljenje sportom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</p:txBody>
      </p:sp>
      <p:pic>
        <p:nvPicPr>
          <p:cNvPr id="1026" name="Picture 2" descr="Kakšno darilo je menstruacija? - Klepet ob k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64" y="493669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Znanje </a:t>
            </a:r>
            <a:r>
              <a:rPr lang="sr-Latn-RS" b="1" dirty="0"/>
              <a:t>o intimnoj higijeni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431"/>
            <a:ext cx="82296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Direktno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utiče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na: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ponašanje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adolescenata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reproduktivno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zdravlje adolescenata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bolje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informisani bolje praktikuju higijenske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navike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smanjuje rizik od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infekcija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manje problema s                         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reproduktivnim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sistemom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Vreme je da pričamo o prvoj menstruaciji - Velike Prič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39" y="4799156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Znanje </a:t>
            </a:r>
            <a:r>
              <a:rPr lang="sr-Latn-RS" b="1" dirty="0"/>
              <a:t>o intimnoj higijeni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404"/>
            <a:ext cx="8821882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Obrazovanje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je direktno povezano sa reproduktivnim zdravljem adolescenata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Obrazovanje roditelja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Obrazovanje nastavnika 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Obrazovanje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zdravstvenih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radnika 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Obrazovanje trenera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Primena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poučnih programa o intimnoj higijeni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značajno poboljšava ponašanje, navike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samosvest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mladih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ljudi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FIZIOLOGIJA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1140667"/>
            <a:ext cx="8042564" cy="4953000"/>
          </a:xfrm>
        </p:spPr>
        <p:txBody>
          <a:bodyPr/>
          <a:lstStyle/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Anatomija i fiziologija ovisi o uzrastu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Individualne razlike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Vaginalni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pH: 3,8–4,5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Vaginalni mikrobiom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Vaginalna sekrecija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Razlikuje se u prepubertetskom i    postpubertetskom uzrastu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Laktobacili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štite od infekcija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Agresivni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sapuni narušavaju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ravnotežu mikrobioma</a:t>
            </a:r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2050" name="Picture 2" descr="BAKTERIJSKA VAGINOZA | Timoč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59" y="4686300"/>
            <a:ext cx="3057351" cy="20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b="1" dirty="0" smtClean="0"/>
              <a:t>Donji </a:t>
            </a:r>
            <a:r>
              <a:rPr lang="sr-Latn-RS" b="1" dirty="0"/>
              <a:t>veš i materijali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905000"/>
            <a:ext cx="82296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Pamuk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(100 %)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najbolja preporuka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omogućava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cirkulaciju vazduha 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ne povećava telesnu temperaturu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upija vaginalni sekret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smanjuje vlagu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higijena veša na 100 C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5094576"/>
            <a:ext cx="2952750" cy="1552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b="1" dirty="0" smtClean="0"/>
              <a:t>Donji </a:t>
            </a:r>
            <a:r>
              <a:rPr lang="sr-Latn-RS" b="1" dirty="0"/>
              <a:t>veš i materijali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Sintetički materijali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Povećavaju temperaturu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„Koža ne diše“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Ne upija i ne suši vaginalni sekret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Zadržavanje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vlage</a:t>
            </a:r>
            <a:endParaRPr lang="sr-Latn-R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Uski i minimalistički modeli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Povećava iritaciju</a:t>
            </a:r>
          </a:p>
          <a:p>
            <a:pPr lvl="0">
              <a:spcBef>
                <a:spcPts val="672"/>
              </a:spcBef>
              <a:buFont typeface="Wingdings" panose="05000000000000000000" pitchFamily="2" charset="2"/>
              <a:buChar char="v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Povećava razmenu bakterija</a:t>
            </a:r>
          </a:p>
          <a:p>
            <a:pPr lvl="0">
              <a:spcBef>
                <a:spcPts val="672"/>
              </a:spcBef>
              <a:buFont typeface="Wingdings" panose="05000000000000000000" pitchFamily="2" charset="2"/>
              <a:buChar char="v"/>
            </a:pP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Razlivanje sekreta po garderobi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</a:rPr>
              <a:t>Ubrzava razvoja mikroorganizama</a:t>
            </a:r>
          </a:p>
        </p:txBody>
      </p:sp>
      <p:sp>
        <p:nvSpPr>
          <p:cNvPr id="4" name="AutoShape 2" descr="Sexy ves! Cipka tange sa biserima! - KupujemProdajem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7" y="3307771"/>
            <a:ext cx="2133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Higijena intimnog područja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766"/>
            <a:ext cx="6434666" cy="4953000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U svakodnevnom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ž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ivotu</a:t>
            </a: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Tokom sportskih aktivnosti</a:t>
            </a:r>
            <a:b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Značaj</a:t>
            </a: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Navike</a:t>
            </a: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Pravilna upotreba sportske odeće</a:t>
            </a: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Pravilna upotreba sportske opreme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Oprema za trening - Sve za fitnes 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010149"/>
            <a:ext cx="2235199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229600" cy="582613"/>
          </a:xfrm>
        </p:spPr>
        <p:txBody>
          <a:bodyPr/>
          <a:lstStyle/>
          <a:p>
            <a:r>
              <a:rPr lang="sr-Latn-RS" sz="3200" b="1" dirty="0" smtClean="0"/>
              <a:t/>
            </a:r>
            <a:br>
              <a:rPr lang="sr-Latn-RS" sz="3200" b="1" dirty="0" smtClean="0"/>
            </a:br>
            <a:r>
              <a:rPr lang="sr-Latn-RS" sz="3200" b="1" dirty="0" smtClean="0"/>
              <a:t>Donji </a:t>
            </a:r>
            <a:r>
              <a:rPr lang="sr-Latn-RS" sz="3200" b="1" dirty="0"/>
              <a:t>veš i </a:t>
            </a:r>
            <a:r>
              <a:rPr lang="sr-Latn-RS" sz="3200" b="1" dirty="0" smtClean="0"/>
              <a:t>materijali kod sportistkinja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48" y="1123951"/>
            <a:ext cx="82296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Razvoj infekcija u predelu prepona i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genitalija</a:t>
            </a:r>
          </a:p>
          <a:p>
            <a:pPr marL="0" indent="0">
              <a:buNone/>
            </a:pPr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</a:rPr>
              <a:t>SAVET</a:t>
            </a:r>
            <a:endParaRPr lang="en-US" sz="2800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Promena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donjeg veša </a:t>
            </a:r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</a:rPr>
              <a:t>više 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puta </a:t>
            </a:r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</a:rPr>
              <a:t>dnevno</a:t>
            </a:r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Promena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donjeg veša 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nakon </a:t>
            </a:r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</a:rPr>
              <a:t>treninga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 Održavanje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suvoće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genitalne regije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Održavanje normalnog mikrobioma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Održavanje zdravlja kože</a:t>
            </a:r>
            <a:endParaRPr lang="en-US" sz="2800" dirty="0"/>
          </a:p>
        </p:txBody>
      </p:sp>
      <p:sp>
        <p:nvSpPr>
          <p:cNvPr id="4" name="AutoShape 2" descr="Sexy ves! Cipka tange sa biserima! - KupujemProdajem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" name="AutoShape 2" descr="Sinhrono plivanje – Za sve ljubitelje ovog sporta"/>
          <p:cNvSpPr>
            <a:spLocks noChangeAspect="1" noChangeArrowheads="1"/>
          </p:cNvSpPr>
          <p:nvPr/>
        </p:nvSpPr>
        <p:spPr bwMode="auto">
          <a:xfrm>
            <a:off x="155575" y="-487363"/>
            <a:ext cx="44291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34" y="5466485"/>
            <a:ext cx="5256791" cy="1220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Sportska garderoba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Prozračna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i upijajuća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Pamuk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Specijalne sportske tkanine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koje omogućavaju odvođenje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znoja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Pravilna veličina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preuska odeća nakuplja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vlagu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izaziva trenje</a:t>
            </a:r>
          </a:p>
          <a:p>
            <a:pPr lvl="1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dovodi do iritacija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oštećenje kože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25" y="4831774"/>
            <a:ext cx="3485495" cy="1832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8298102" cy="897147"/>
          </a:xfrm>
        </p:spPr>
        <p:txBody>
          <a:bodyPr/>
          <a:lstStyle/>
          <a:p>
            <a:r>
              <a:rPr lang="sr-Latn-RS" b="1" dirty="0" smtClean="0"/>
              <a:t>Intimna higijena</a:t>
            </a:r>
            <a:endParaRPr lang="sr-Latn-R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027906"/>
            <a:ext cx="3868737" cy="823912"/>
          </a:xfrm>
        </p:spPr>
        <p:txBody>
          <a:bodyPr/>
          <a:lstStyle/>
          <a:p>
            <a:pPr algn="ctr"/>
            <a:r>
              <a:rPr lang="sr-Latn-RS" sz="3600" dirty="0" smtClean="0">
                <a:solidFill>
                  <a:srgbClr val="00B050"/>
                </a:solidFill>
              </a:rPr>
              <a:t>Pravilno</a:t>
            </a:r>
            <a:endParaRPr lang="sr-Latn-RS" sz="3600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27906"/>
            <a:ext cx="3887788" cy="823912"/>
          </a:xfrm>
        </p:spPr>
        <p:txBody>
          <a:bodyPr/>
          <a:lstStyle/>
          <a:p>
            <a:pPr algn="ctr"/>
            <a:r>
              <a:rPr lang="sr-Latn-RS" sz="3600" dirty="0" smtClean="0">
                <a:solidFill>
                  <a:srgbClr val="FF0000"/>
                </a:solidFill>
              </a:rPr>
              <a:t>Nepravilno</a:t>
            </a:r>
            <a:endParaRPr lang="sr-Latn-R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34139"/>
            <a:ext cx="3887788" cy="3684588"/>
          </a:xfrm>
        </p:spPr>
        <p:txBody>
          <a:bodyPr/>
          <a:lstStyle/>
          <a:p>
            <a:pPr marL="0" indent="0">
              <a:buNone/>
            </a:pPr>
            <a:r>
              <a:rPr lang="sr-Latn-RS" dirty="0">
                <a:solidFill>
                  <a:srgbClr val="FF0000"/>
                </a:solidFill>
              </a:rPr>
              <a:t>✘ Vaginalno ispiranje (douching)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sr-Latn-RS" dirty="0">
                <a:solidFill>
                  <a:srgbClr val="FF0000"/>
                </a:solidFill>
              </a:rPr>
              <a:t>✘ Parfemisani proizvodi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sr-Latn-RS" dirty="0">
                <a:solidFill>
                  <a:srgbClr val="FF0000"/>
                </a:solidFill>
              </a:rPr>
              <a:t>✘ Preterano </a:t>
            </a:r>
            <a:r>
              <a:rPr lang="sr-Latn-RS" dirty="0" smtClean="0">
                <a:solidFill>
                  <a:srgbClr val="FF0000"/>
                </a:solidFill>
              </a:rPr>
              <a:t>i agresivno pranje </a:t>
            </a:r>
            <a:r>
              <a:rPr lang="sr-Latn-RS" dirty="0">
                <a:solidFill>
                  <a:srgbClr val="FF0000"/>
                </a:solidFill>
              </a:rPr>
              <a:t>više puta dnevno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sr-Latn-RS" dirty="0">
                <a:solidFill>
                  <a:srgbClr val="FF0000"/>
                </a:solidFill>
              </a:rPr>
              <a:t>✘ Deljenje peškira</a:t>
            </a:r>
          </a:p>
          <a:p>
            <a:endParaRPr lang="sr-Latn-R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500842" y="2134139"/>
            <a:ext cx="3868737" cy="3684588"/>
          </a:xfrm>
        </p:spPr>
        <p:txBody>
          <a:bodyPr/>
          <a:lstStyle/>
          <a:p>
            <a:pPr marL="0" indent="0">
              <a:buNone/>
            </a:pPr>
            <a:r>
              <a:rPr lang="sr-Latn-RS" dirty="0">
                <a:solidFill>
                  <a:srgbClr val="00B050"/>
                </a:solidFill>
              </a:rPr>
              <a:t>✔</a:t>
            </a:r>
            <a:r>
              <a:rPr lang="sr-Latn-RS" dirty="0"/>
              <a:t> </a:t>
            </a:r>
            <a:r>
              <a:rPr lang="sr-Latn-RS" dirty="0">
                <a:solidFill>
                  <a:srgbClr val="00B050"/>
                </a:solidFill>
              </a:rPr>
              <a:t>Pranje jednom dnevno</a:t>
            </a:r>
            <a:br>
              <a:rPr lang="sr-Latn-RS" dirty="0">
                <a:solidFill>
                  <a:srgbClr val="00B050"/>
                </a:solidFill>
              </a:rPr>
            </a:br>
            <a:r>
              <a:rPr lang="sr-Latn-RS" dirty="0">
                <a:solidFill>
                  <a:srgbClr val="00B050"/>
                </a:solidFill>
              </a:rPr>
              <a:t>✔ </a:t>
            </a:r>
            <a:r>
              <a:rPr lang="sr-Latn-RS" dirty="0" smtClean="0">
                <a:solidFill>
                  <a:srgbClr val="00B050"/>
                </a:solidFill>
              </a:rPr>
              <a:t>Češće pranje tokom menstruacije</a:t>
            </a:r>
            <a:r>
              <a:rPr lang="sr-Latn-RS" dirty="0">
                <a:solidFill>
                  <a:srgbClr val="00B050"/>
                </a:solidFill>
              </a:rPr>
              <a:t/>
            </a:r>
            <a:br>
              <a:rPr lang="sr-Latn-RS" dirty="0">
                <a:solidFill>
                  <a:srgbClr val="00B050"/>
                </a:solidFill>
              </a:rPr>
            </a:br>
            <a:r>
              <a:rPr lang="sr-Latn-RS" dirty="0">
                <a:solidFill>
                  <a:srgbClr val="00B050"/>
                </a:solidFill>
              </a:rPr>
              <a:t>✔ Temeljno sušenje</a:t>
            </a:r>
            <a:br>
              <a:rPr lang="sr-Latn-RS" dirty="0">
                <a:solidFill>
                  <a:srgbClr val="00B050"/>
                </a:solidFill>
              </a:rPr>
            </a:br>
            <a:r>
              <a:rPr lang="sr-Latn-RS" dirty="0">
                <a:solidFill>
                  <a:srgbClr val="00B050"/>
                </a:solidFill>
              </a:rPr>
              <a:t>✔ Svakodnevna promena donjeg veša</a:t>
            </a:r>
          </a:p>
          <a:p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80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55" y="-100807"/>
            <a:ext cx="8229600" cy="582613"/>
          </a:xfrm>
        </p:spPr>
        <p:txBody>
          <a:bodyPr/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sz="3200" b="1" dirty="0" smtClean="0"/>
              <a:t>Pravilne higijenske navike sportistkinja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1262"/>
            <a:ext cx="8594656" cy="3241975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Tuširanje čistom vodom ili blagim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sredstvom pre treninga </a:t>
            </a: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400" b="1" i="1" dirty="0">
                <a:solidFill>
                  <a:schemeClr val="accent1">
                    <a:lumMod val="75000"/>
                  </a:schemeClr>
                </a:solidFill>
              </a:rPr>
              <a:t>Za intimnu higijenu samo čista voda 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</a:rPr>
              <a:t>Posle treninga: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Odmah 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</a:rPr>
              <a:t>skidanje mokre/sintetičke 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opreme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</a:rPr>
              <a:t>Tuširanje čistom vodom ili blagim sredstvom </a:t>
            </a:r>
            <a:endParaRPr lang="sr-Latn-R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Latn-RS" sz="2000" b="1" i="1" dirty="0" smtClean="0">
                <a:solidFill>
                  <a:schemeClr val="accent1">
                    <a:lumMod val="75000"/>
                  </a:schemeClr>
                </a:solidFill>
              </a:rPr>
              <a:t>Za </a:t>
            </a:r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</a:rPr>
              <a:t>intimnu higijenu </a:t>
            </a:r>
            <a:r>
              <a:rPr lang="sr-Latn-RS" sz="2000" b="1" i="1" dirty="0" smtClean="0">
                <a:solidFill>
                  <a:schemeClr val="accent1">
                    <a:lumMod val="75000"/>
                  </a:schemeClr>
                </a:solidFill>
              </a:rPr>
              <a:t>samo čista voda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</a:rPr>
              <a:t>Temeljno sušenje intimnog područja čistim 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peškirom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</a:rPr>
              <a:t>Nošenje čistog pamučnog donjeg 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veša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Latn-RS" sz="2000" b="1" i="1" dirty="0" smtClean="0">
                <a:solidFill>
                  <a:schemeClr val="accent1">
                    <a:lumMod val="75000"/>
                  </a:schemeClr>
                </a:solidFill>
              </a:rPr>
              <a:t>prvih </a:t>
            </a:r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</a:rPr>
              <a:t>30 minuta posle treninga </a:t>
            </a:r>
            <a:r>
              <a:rPr lang="sr-Latn-RS" sz="2000" b="1" i="1" dirty="0" smtClean="0">
                <a:solidFill>
                  <a:schemeClr val="accent1">
                    <a:lumMod val="75000"/>
                  </a:schemeClr>
                </a:solidFill>
              </a:rPr>
              <a:t>je ključno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R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Tuširanje pre i nakon treninga | Pansport.rs |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04" y="5057615"/>
            <a:ext cx="2780451" cy="1743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46781"/>
            <a:ext cx="6866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</a:rPr>
              <a:t>Ove navike smanjuju rizik od iritacija, neprijatnog mirisa i potencijalnih genitourinarnih infekcija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35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190500"/>
            <a:ext cx="7936992" cy="582613"/>
          </a:xfrm>
        </p:spPr>
        <p:txBody>
          <a:bodyPr/>
          <a:lstStyle/>
          <a:p>
            <a:r>
              <a:rPr lang="sr-Latn-RS" sz="2800" b="1" dirty="0" smtClean="0"/>
              <a:t>Najčešći problemi u prepubertetskom uzrastu</a:t>
            </a:r>
            <a:endParaRPr lang="sr-Latn-R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756"/>
            <a:ext cx="8229600" cy="4953000"/>
          </a:xfrm>
        </p:spPr>
        <p:txBody>
          <a:bodyPr/>
          <a:lstStyle/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Nespecifični vulvovaginitis</a:t>
            </a:r>
          </a:p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Bakterijske infekcije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Gljivične infekcije</a:t>
            </a:r>
          </a:p>
          <a:p>
            <a:pPr lvl="0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Iritacije kože i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sluzokože</a:t>
            </a:r>
          </a:p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Pojava ospi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Pojačana vaginalna sekrecija</a:t>
            </a:r>
          </a:p>
          <a:p>
            <a:pPr lvl="0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Neprijatan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miris</a:t>
            </a:r>
          </a:p>
          <a:p>
            <a:endParaRPr lang="sr-Latn-RS" dirty="0"/>
          </a:p>
        </p:txBody>
      </p:sp>
      <p:pic>
        <p:nvPicPr>
          <p:cNvPr id="1028" name="Picture 4" descr="Como Tratar Tinea Cruris: 14 Passos (com Imagen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2" y="1579649"/>
            <a:ext cx="2717319" cy="20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ww.medicalcg.me 2,00 Održan V Kongres ljekara porodične/opšte medicine  Održan Prvi kongres onkologa i hematologa Ružič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10" y="4424176"/>
            <a:ext cx="2364698" cy="18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3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190500"/>
            <a:ext cx="7626096" cy="582613"/>
          </a:xfrm>
        </p:spPr>
        <p:txBody>
          <a:bodyPr/>
          <a:lstStyle/>
          <a:p>
            <a:r>
              <a:rPr lang="sr-Latn-RS" sz="2800" b="1" dirty="0" smtClean="0"/>
              <a:t>Najčešći problemi u pubertetskom uzrastu</a:t>
            </a:r>
            <a:endParaRPr lang="sr-Latn-R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413"/>
            <a:ext cx="82296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Bakterijska vaginoza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- 20–30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žena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Gljivične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infekcije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Iritacije kože i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sluzokože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Pojava ospi</a:t>
            </a: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Pojačana vaginalna sekrecija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Neprijatan miris</a:t>
            </a:r>
          </a:p>
          <a:p>
            <a:pPr marL="0" lvl="0" indent="0" algn="ctr">
              <a:spcBef>
                <a:spcPts val="1800"/>
              </a:spcBef>
              <a:buNone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NARUŠEN VAGINALNI MIKROBIOM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Pad imuniteta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Stres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Hormonske oscilacije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Polno prenosive infekcije</a:t>
            </a: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41" y="4942213"/>
            <a:ext cx="2600325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Uticaj sporta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48882"/>
            <a:ext cx="4303776" cy="4953000"/>
          </a:xfrm>
        </p:spPr>
        <p:txBody>
          <a:bodyPr/>
          <a:lstStyle/>
          <a:p>
            <a:pPr lvl="0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Pojačano znojenje</a:t>
            </a:r>
          </a:p>
          <a:p>
            <a:pPr lvl="0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Vlažna sredina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pogodna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bakterije i gljivice</a:t>
            </a:r>
          </a:p>
          <a:p>
            <a:pPr lvl="0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Trenje kože</a:t>
            </a:r>
          </a:p>
          <a:p>
            <a:pPr lvl="0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Nošenje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sportske opreme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uska oprema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materijal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higijena opreme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razmenjivanje opreme</a:t>
            </a:r>
          </a:p>
          <a:p>
            <a:pPr lvl="1"/>
            <a:endParaRPr lang="sr-Latn-R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784" y="1844564"/>
            <a:ext cx="4303776" cy="4953000"/>
          </a:xfrm>
        </p:spPr>
        <p:txBody>
          <a:bodyPr/>
          <a:lstStyle/>
          <a:p>
            <a:pPr lvl="0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sportista u kontaktnim sportovima izloženo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bakterijskim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kolonizacijama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kože</a:t>
            </a:r>
          </a:p>
          <a:p>
            <a:pPr lvl="0"/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adolescentkinja oseća nelagodnost tokom menstruacije u sportu </a:t>
            </a:r>
            <a:endParaRPr lang="sr-Latn-RS" sz="28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Edukacija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smanjuje rizik nepravilnih higijenskih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navika</a:t>
            </a:r>
            <a:endParaRPr lang="sr-Latn-RS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154" y="6331989"/>
            <a:ext cx="532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(Science Midwifery, 2025)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34" y="345776"/>
            <a:ext cx="8229600" cy="582613"/>
          </a:xfrm>
        </p:spPr>
        <p:txBody>
          <a:bodyPr/>
          <a:lstStyle/>
          <a:p>
            <a:r>
              <a:rPr lang="sr-Latn-RS" b="1" dirty="0"/>
              <a:t>Prevencija infekcija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3708"/>
            <a:ext cx="82296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Pravilna higijena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Pravilna garderoba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Pravovremena reakcija na simptome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Edukacija i sticanje pravilnih navika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neophodan preduslov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veliki uticaj na dugoročno zdravlje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19" y="4840586"/>
            <a:ext cx="2409825" cy="1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899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0500"/>
            <a:ext cx="8384875" cy="922308"/>
          </a:xfrm>
        </p:spPr>
        <p:txBody>
          <a:bodyPr/>
          <a:lstStyle/>
          <a:p>
            <a:r>
              <a:rPr lang="sr-Latn-RS" b="1" dirty="0"/>
              <a:t>Edukacija i uloga trenera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0192"/>
            <a:ext cx="8229600" cy="4953000"/>
          </a:xfrm>
        </p:spPr>
        <p:txBody>
          <a:bodyPr/>
          <a:lstStyle/>
          <a:p>
            <a:pPr lvl="0"/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Uključivanje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trenera u edukaciju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Objašnjavanje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pravilnih navika mladim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devojkama sportistima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Razbijanje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tabua</a:t>
            </a:r>
          </a:p>
          <a:p>
            <a:pPr marL="0" lvl="0" indent="0">
              <a:buNone/>
            </a:pPr>
            <a:endParaRPr lang="sr-Latn-R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Kako edukovati mlade sportiste?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Razgovor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timu</a:t>
            </a:r>
          </a:p>
          <a:p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Edukativne radionice</a:t>
            </a:r>
          </a:p>
          <a:p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Uključivanje roditelja</a:t>
            </a:r>
          </a:p>
          <a:p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Uključivanje lekara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3074" name="Picture 2" descr="Partizanova Škola ritmike - GK Partiz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64" y="4717495"/>
            <a:ext cx="4127488" cy="20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0500"/>
            <a:ext cx="8488393" cy="984250"/>
          </a:xfrm>
        </p:spPr>
        <p:txBody>
          <a:bodyPr/>
          <a:lstStyle/>
          <a:p>
            <a:r>
              <a:rPr lang="sr-Latn-RS" b="1" dirty="0"/>
              <a:t>Kada se obratiti lekaru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19" y="1588819"/>
            <a:ext cx="719443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Dugotrajan svrab </a:t>
            </a:r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Crvenilo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Neobično izmenjen ili obiman sekret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Izmenjen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miris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Dugotrajna iritacija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i neprijatnost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Pojava bol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Pojava sukrvice i krvarenje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Pojava ulceracija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Ponavljajuće infekcije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63" y="3849658"/>
            <a:ext cx="2150853" cy="3226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773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Higijena intimnog područja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687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Zašto je tema važna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Zaokuplja pažnju roditelja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Zaokuplja pažnju dece i adolescenata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Zaokuplja pažnju trenera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Veliki uticaj kozmetičke industrije</a:t>
            </a:r>
          </a:p>
          <a:p>
            <a:pPr lvl="1">
              <a:buFont typeface="Wingdings" pitchFamily="2" charset="2"/>
              <a:buChar char="Ø"/>
            </a:pP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Pravilna intimna higijena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Sprečava iritacije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Sprečava infekcije </a:t>
            </a:r>
          </a:p>
          <a:p>
            <a:pPr lvl="1"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Održava i unapređuje reproduktivno zdravlje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380281"/>
            <a:ext cx="8229600" cy="582613"/>
          </a:xfrm>
        </p:spPr>
        <p:txBody>
          <a:bodyPr/>
          <a:lstStyle/>
          <a:p>
            <a:r>
              <a:rPr lang="sr-Latn-RS" b="1" dirty="0"/>
              <a:t>Zaključak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7" y="1312773"/>
            <a:ext cx="8229600" cy="4113242"/>
          </a:xfrm>
        </p:spPr>
        <p:txBody>
          <a:bodyPr/>
          <a:lstStyle/>
          <a:p>
            <a:pPr lvl="0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</a:rPr>
              <a:t>Intimna 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</a:rPr>
              <a:t>higijena je </a:t>
            </a: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</a:rPr>
              <a:t>deo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zdravog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života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sportskog ponašanja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Bef>
                <a:spcPts val="1800"/>
              </a:spcBef>
            </a:pP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</a:rPr>
              <a:t>Sport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donosi brojne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benefite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zahteva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pažnju i adekvatno ponašanje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</a:rPr>
              <a:t>Edukacija i sticanje pravilnih navika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smanjuju rizik od infekcija i 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iritacija</a:t>
            </a:r>
          </a:p>
          <a:p>
            <a:pPr lvl="1"/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oprinose opštem i reproduktivnom zdravlju</a:t>
            </a:r>
          </a:p>
          <a:p>
            <a:pPr lvl="1"/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doprinose boljem osećaju u sportu</a:t>
            </a:r>
          </a:p>
          <a:p>
            <a:pPr lvl="1"/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oprinose postizanju boljih rezultata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920"/>
            <a:ext cx="8229600" cy="4324829"/>
          </a:xfrm>
        </p:spPr>
        <p:txBody>
          <a:bodyPr/>
          <a:lstStyle/>
          <a:p>
            <a:endParaRPr lang="sr-Latn-R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r-Latn-R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</a:t>
            </a:r>
          </a:p>
          <a:p>
            <a:endParaRPr lang="sr-Latn-R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r-Latn-RS" sz="2000" b="1" dirty="0" smtClean="0">
                <a:solidFill>
                  <a:schemeClr val="accent1">
                    <a:lumMod val="75000"/>
                  </a:schemeClr>
                </a:solidFill>
              </a:rPr>
              <a:t>Literatura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sz="1600" dirty="0">
                <a:solidFill>
                  <a:schemeClr val="accent1">
                    <a:lumMod val="75000"/>
                  </a:schemeClr>
                </a:solidFill>
              </a:rPr>
              <a:t>WHO – Reproductive Health Reports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sz="1600" dirty="0">
                <a:solidFill>
                  <a:schemeClr val="accent1">
                    <a:lumMod val="75000"/>
                  </a:schemeClr>
                </a:solidFill>
              </a:rPr>
              <a:t>UNICEF – Menstrual Hygiene Management (2023)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sz="1600" dirty="0">
                <a:solidFill>
                  <a:schemeClr val="accent1">
                    <a:lumMod val="75000"/>
                  </a:schemeClr>
                </a:solidFill>
              </a:rPr>
              <a:t>Lohova-Matisa et al., Medicina (MDPI, 2025)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sz="1600" dirty="0">
                <a:solidFill>
                  <a:schemeClr val="accent1">
                    <a:lumMod val="75000"/>
                  </a:schemeClr>
                </a:solidFill>
              </a:rPr>
              <a:t>Sukmawati et al., Science Midwifery (2025)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5470524"/>
            <a:ext cx="3467100" cy="131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>
                <a:solidFill>
                  <a:schemeClr val="accent1">
                    <a:lumMod val="75000"/>
                  </a:schemeClr>
                </a:solidFill>
              </a:rPr>
              <a:t>31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Higijena intimnog područja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40" y="1303482"/>
            <a:ext cx="8522898" cy="4953000"/>
          </a:xfrm>
        </p:spPr>
        <p:txBody>
          <a:bodyPr/>
          <a:lstStyle/>
          <a:p>
            <a:pPr lvl="0"/>
            <a:r>
              <a:rPr lang="sr-Latn-RS" sz="2600" dirty="0" smtClean="0">
                <a:solidFill>
                  <a:schemeClr val="accent1">
                    <a:lumMod val="75000"/>
                  </a:schemeClr>
                </a:solidFill>
              </a:rPr>
              <a:t>Deo </a:t>
            </a:r>
            <a:r>
              <a:rPr lang="sr-Latn-RS" sz="2600" dirty="0">
                <a:solidFill>
                  <a:schemeClr val="accent1">
                    <a:lumMod val="75000"/>
                  </a:schemeClr>
                </a:solidFill>
              </a:rPr>
              <a:t>opšteg i reproduktivnog zdravlja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sr-Latn-RS" sz="2600" dirty="0">
                <a:solidFill>
                  <a:schemeClr val="accent1">
                    <a:lumMod val="75000"/>
                  </a:schemeClr>
                </a:solidFill>
              </a:rPr>
              <a:t>Posebno značajna u adolescenciji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sr-Latn-R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sr-Latn-RS" sz="2600" b="1" dirty="0" smtClean="0">
                <a:solidFill>
                  <a:schemeClr val="accent1">
                    <a:lumMod val="75000"/>
                  </a:schemeClr>
                </a:solidFill>
              </a:rPr>
              <a:t>Sport može biti provocirajući ili faktor rizika</a:t>
            </a:r>
          </a:p>
          <a:p>
            <a:pPr marL="0" lvl="0" indent="0">
              <a:buNone/>
            </a:pPr>
            <a:endParaRPr lang="sr-Latn-RS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Sport povećava znojenje i rizik od iritacija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sr-Latn-R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78" y="4613564"/>
            <a:ext cx="3863622" cy="217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Higijena intimnog područja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482"/>
            <a:ext cx="82296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</a:rPr>
              <a:t>Znojenje i vlaga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povećavaju rizik od iritacija i infekcija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nojenje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je normalna reakcija na napor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400" dirty="0" smtClean="0">
                <a:solidFill>
                  <a:schemeClr val="accent1">
                    <a:lumMod val="75000"/>
                  </a:schemeClr>
                </a:solidFill>
              </a:rPr>
              <a:t>Znoj 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stvara vlažnu sredinu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idealnu za rast bakterija i gljivica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Sportska oprema i uska garderoba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</a:rPr>
              <a:t>mogu dodatno povećati trenje                                                                i zadržavanje vlage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</a:rPr>
              <a:t>Izuzetno je važna kod 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</a:rPr>
              <a:t>mladih sportista</a:t>
            </a:r>
          </a:p>
          <a:p>
            <a:pPr lvl="1"/>
            <a:r>
              <a:rPr lang="sr-Latn-RS" sz="2200" dirty="0">
                <a:solidFill>
                  <a:schemeClr val="accent1">
                    <a:lumMod val="75000"/>
                  </a:schemeClr>
                </a:solidFill>
              </a:rPr>
              <a:t>utiče na </a:t>
            </a:r>
            <a:r>
              <a:rPr lang="sr-Latn-RS" sz="2200" dirty="0" smtClean="0">
                <a:solidFill>
                  <a:schemeClr val="accent1">
                    <a:lumMod val="75000"/>
                  </a:schemeClr>
                </a:solidFill>
              </a:rPr>
              <a:t>zdravlje</a:t>
            </a:r>
          </a:p>
          <a:p>
            <a:pPr lvl="1"/>
            <a:r>
              <a:rPr lang="sr-Latn-RS" sz="2200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sr-Latn-RS" sz="2200" dirty="0" smtClean="0">
                <a:solidFill>
                  <a:schemeClr val="accent1">
                    <a:lumMod val="75000"/>
                  </a:schemeClr>
                </a:solidFill>
              </a:rPr>
              <a:t>tiče na slobodu pokreta</a:t>
            </a:r>
          </a:p>
          <a:p>
            <a:pPr lvl="1"/>
            <a:r>
              <a:rPr lang="sr-Latn-RS" sz="2200" dirty="0">
                <a:solidFill>
                  <a:schemeClr val="accent1">
                    <a:lumMod val="75000"/>
                  </a:schemeClr>
                </a:solidFill>
              </a:rPr>
              <a:t>utiče na </a:t>
            </a:r>
            <a:r>
              <a:rPr lang="sr-Latn-RS" sz="2200" dirty="0" smtClean="0">
                <a:solidFill>
                  <a:schemeClr val="accent1">
                    <a:lumMod val="75000"/>
                  </a:schemeClr>
                </a:solidFill>
              </a:rPr>
              <a:t>performanse </a:t>
            </a:r>
          </a:p>
          <a:p>
            <a:pPr lvl="1"/>
            <a:r>
              <a:rPr lang="sr-Latn-RS" sz="2200" dirty="0">
                <a:solidFill>
                  <a:schemeClr val="accent1">
                    <a:lumMod val="75000"/>
                  </a:schemeClr>
                </a:solidFill>
              </a:rPr>
              <a:t>utiče na </a:t>
            </a:r>
            <a:r>
              <a:rPr lang="sr-Latn-RS" sz="2200" dirty="0" smtClean="0">
                <a:solidFill>
                  <a:schemeClr val="accent1">
                    <a:lumMod val="75000"/>
                  </a:schemeClr>
                </a:solidFill>
              </a:rPr>
              <a:t>samopouzdanje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27" y="5028953"/>
            <a:ext cx="3589373" cy="2019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Intimna higijena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8188"/>
            <a:ext cx="8229600" cy="4953000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Predstavlja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skup praktičnih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mera i navika</a:t>
            </a:r>
          </a:p>
          <a:p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Cilj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održavanje čistih i zdravih</a:t>
            </a:r>
          </a:p>
          <a:p>
            <a:pPr lvl="1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Polnih organa</a:t>
            </a:r>
          </a:p>
          <a:p>
            <a:pPr lvl="1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Perineuma</a:t>
            </a:r>
          </a:p>
          <a:p>
            <a:pPr lvl="1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Analne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regije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muškaraca i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žena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PCOS| Insulinska | Intimna nega | Kako održavati intimnu higijenu – 16  zlatnih pravila 1️⃣ Intimnu regiju prati isključivo spolja, nikada unutra.  2️⃣ Koristi blage intimne... |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17" y="4399689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160217" y="4076056"/>
            <a:ext cx="1983783" cy="9608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Intimna higijena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232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Predstavlja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skup praktičnih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mera i navika</a:t>
            </a:r>
          </a:p>
          <a:p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Pranje spoljašnjih genitalija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Očuvanje mikroflore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Prevencija iritacija i infekcija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Cilj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nije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sterilnost</a:t>
            </a:r>
          </a:p>
          <a:p>
            <a:pPr>
              <a:buFont typeface="Wingdings" pitchFamily="2" charset="2"/>
              <a:buChar char="v"/>
            </a:pP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Očuvanje prirodne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ravnoteže </a:t>
            </a:r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mikroorganizama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PCOS| Insulinska | Intimna nega | Kako održavati intimnu higijenu – 16  zlatnih pravila 1️⃣ Intimnu regiju prati isključivo spolja, nikada unutra.  2️⃣ Koristi blage intimne... |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17" y="4399689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160217" y="4076056"/>
            <a:ext cx="1983783" cy="9608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Intimna higijena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8188"/>
            <a:ext cx="8229600" cy="4953000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Posebno je važna 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u adolescenciji 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ranoj odrasloj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dobi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razvoj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reproduktivnog sistema</a:t>
            </a:r>
          </a:p>
          <a:p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Fizička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aktivnost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uopšteno</a:t>
            </a:r>
          </a:p>
          <a:p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Naročito sport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može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uticati na mikroklimu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kože                      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sluzokože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PCOS| Insulinska | Intimna nega | Kako održavati intimnu higijenu – 16  zlatnih pravila 1️⃣ Intimnu regiju prati isključivo spolja, nikada unutra.  2️⃣ Koristi blage intimne... | Inst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17" y="4399689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160217" y="4076056"/>
            <a:ext cx="1983783" cy="9608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ADOLESCENCIJA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70" y="1507660"/>
            <a:ext cx="8865030" cy="4953000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eriod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burnih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fi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zičkih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mentalnih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promena</a:t>
            </a:r>
            <a:endParaRPr lang="sr-Latn-RS" sz="28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Pubertet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 je period prelaska iz detinjstva u odraslo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doba</a:t>
            </a:r>
          </a:p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Intenzivne fizičke, hormonske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psihološke promene</a:t>
            </a:r>
          </a:p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Počinje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između 9. i 14. godine kod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devojčica</a:t>
            </a:r>
          </a:p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Počinje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između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10. i 16.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godine kod dečaka</a:t>
            </a:r>
          </a:p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Trajanje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puberteta je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individualno</a:t>
            </a:r>
          </a:p>
          <a:p>
            <a:pPr>
              <a:spcBef>
                <a:spcPts val="1800"/>
              </a:spcBef>
              <a:buClr>
                <a:srgbClr val="000080"/>
              </a:buClr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Može </a:t>
            </a:r>
            <a:r>
              <a:rPr lang="sr-Latn-RS" sz="2800" dirty="0">
                <a:solidFill>
                  <a:schemeClr val="accent1">
                    <a:lumMod val="75000"/>
                  </a:schemeClr>
                </a:solidFill>
              </a:rPr>
              <a:t>trajati nekoliko </a:t>
            </a:r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endParaRPr lang="sr-Latn-R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romozom Y polako nestaje, a novi poln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74" y="5300420"/>
            <a:ext cx="2655038" cy="149179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87" y="6430191"/>
            <a:ext cx="2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1057</Words>
  <Application>Microsoft Office PowerPoint</Application>
  <PresentationFormat>On-screen Show (4:3)</PresentationFormat>
  <Paragraphs>313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SimSun</vt:lpstr>
      <vt:lpstr>Arial</vt:lpstr>
      <vt:lpstr>Calibri</vt:lpstr>
      <vt:lpstr>Times New Roman</vt:lpstr>
      <vt:lpstr>Wingdings</vt:lpstr>
      <vt:lpstr>1_Communications and Dialogues</vt:lpstr>
      <vt:lpstr>Higijena intimnog područja i njen značaj za sportistkinje </vt:lpstr>
      <vt:lpstr>Higijena intimnog područja </vt:lpstr>
      <vt:lpstr>Higijena intimnog područja </vt:lpstr>
      <vt:lpstr>Higijena intimnog područja </vt:lpstr>
      <vt:lpstr>Higijena intimnog područja </vt:lpstr>
      <vt:lpstr>Intimna higijena </vt:lpstr>
      <vt:lpstr>Intimna higijena </vt:lpstr>
      <vt:lpstr>Intimna higijena </vt:lpstr>
      <vt:lpstr>ADOLESCENCIJA</vt:lpstr>
      <vt:lpstr>PUBERTET</vt:lpstr>
      <vt:lpstr>PUBERTET</vt:lpstr>
      <vt:lpstr>ADOLESCENCIJA</vt:lpstr>
      <vt:lpstr>ADOLESCENCIJA</vt:lpstr>
      <vt:lpstr> Intimna higijena tokom menstruacije </vt:lpstr>
      <vt:lpstr>Znanje o intimnoj higijeni </vt:lpstr>
      <vt:lpstr>Znanje o intimnoj higijeni </vt:lpstr>
      <vt:lpstr>FIZIOLOGIJA</vt:lpstr>
      <vt:lpstr> Donji veš i materijali </vt:lpstr>
      <vt:lpstr> Donji veš i materijali </vt:lpstr>
      <vt:lpstr> Donji veš i materijali kod sportistkinja </vt:lpstr>
      <vt:lpstr>Sportska garderoba </vt:lpstr>
      <vt:lpstr>Intimna higijena</vt:lpstr>
      <vt:lpstr> Pravilne higijenske navike sportistkinja</vt:lpstr>
      <vt:lpstr>Najčešći problemi u prepubertetskom uzrastu</vt:lpstr>
      <vt:lpstr>Najčešći problemi u pubertetskom uzrastu</vt:lpstr>
      <vt:lpstr>Uticaj sporta</vt:lpstr>
      <vt:lpstr>Prevencija infekcija </vt:lpstr>
      <vt:lpstr>Edukacija i uloga trenera </vt:lpstr>
      <vt:lpstr>Kada se obratiti lekaru </vt:lpstr>
      <vt:lpstr>Zaključak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Атипично клиничко испољавање у развоју Милерових структура</dc:title>
  <dc:creator>REP CENTAR AMB 1</dc:creator>
  <dc:description>generated using python-pptx</dc:description>
  <cp:lastModifiedBy>REP CENTAR AMB 1</cp:lastModifiedBy>
  <cp:revision>59</cp:revision>
  <dcterms:created xsi:type="dcterms:W3CDTF">2013-01-27T09:14:00Z</dcterms:created>
  <dcterms:modified xsi:type="dcterms:W3CDTF">2026-02-27T08:30:33Z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8BFCA4A3F42B4F9AA3162AB06198468B_12</vt:lpwstr>
  </property>
  <property fmtid="{D5CDD505-2E9C-101B-9397-08002B2CF9AE}" pid="3" name="KSOProductBuildVer">
    <vt:lpwstr>1033-12.2.0.23155</vt:lpwstr>
  </property>
</Properties>
</file>