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9" r:id="rId5"/>
    <p:sldId id="260" r:id="rId6"/>
    <p:sldId id="262" r:id="rId7"/>
    <p:sldId id="263" r:id="rId8"/>
    <p:sldId id="267" r:id="rId9"/>
    <p:sldId id="264" r:id="rId10"/>
    <p:sldId id="266" r:id="rId11"/>
    <p:sldId id="268" r:id="rId12"/>
    <p:sldId id="269" r:id="rId13"/>
    <p:sldId id="265" r:id="rId14"/>
    <p:sldId id="273" r:id="rId15"/>
    <p:sldId id="271" r:id="rId16"/>
    <p:sldId id="277" r:id="rId17"/>
    <p:sldId id="274" r:id="rId18"/>
    <p:sldId id="275" r:id="rId19"/>
    <p:sldId id="281" r:id="rId20"/>
    <p:sldId id="280" r:id="rId21"/>
    <p:sldId id="279" r:id="rId22"/>
    <p:sldId id="282" r:id="rId23"/>
    <p:sldId id="278" r:id="rId24"/>
    <p:sldId id="285" r:id="rId25"/>
    <p:sldId id="284" r:id="rId26"/>
    <p:sldId id="283" r:id="rId27"/>
    <p:sldId id="287" r:id="rId28"/>
    <p:sldId id="286" r:id="rId29"/>
    <p:sldId id="2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DB8AF9-33A0-4FBA-9499-F6834C77F4FF}">
          <p14:sldIdLst>
            <p14:sldId id="256"/>
            <p14:sldId id="270"/>
            <p14:sldId id="257"/>
            <p14:sldId id="259"/>
            <p14:sldId id="260"/>
            <p14:sldId id="262"/>
            <p14:sldId id="263"/>
            <p14:sldId id="267"/>
            <p14:sldId id="264"/>
            <p14:sldId id="266"/>
            <p14:sldId id="268"/>
            <p14:sldId id="269"/>
            <p14:sldId id="265"/>
            <p14:sldId id="273"/>
            <p14:sldId id="271"/>
            <p14:sldId id="277"/>
            <p14:sldId id="274"/>
            <p14:sldId id="275"/>
            <p14:sldId id="281"/>
            <p14:sldId id="280"/>
            <p14:sldId id="279"/>
            <p14:sldId id="282"/>
            <p14:sldId id="278"/>
            <p14:sldId id="285"/>
            <p14:sldId id="284"/>
            <p14:sldId id="283"/>
          </p14:sldIdLst>
        </p14:section>
        <p14:section name="Untitled Section" id="{E2DB6386-2B9D-4F14-AD06-652201C6D31F}">
          <p14:sldIdLst>
            <p14:sldId id="287"/>
            <p14:sldId id="286"/>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004A-CA83-4627-BA18-837F48536D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3360E-E5A0-4F66-A206-ECD5E8E6B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229004-AE22-4722-8CDF-DAD92F01C97C}"/>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76DDB185-D56C-47EF-840A-BA3534EA8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4234F-B046-4164-A84B-439D4AE84D7C}"/>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334577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E8898-7B68-4542-B435-3BA956FC9C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12C6FD-6BCB-4900-A1CB-059A20AC69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C1ED2-5964-4F27-8206-8B8642F735E6}"/>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01769924-2A04-49BF-A666-CF91AAA6A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40896-5C56-4F41-B710-AC62F712C6A5}"/>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19466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BF7A6-2FCE-413C-B3E3-1B7A943CB3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6A2567-89AD-4DE2-81F4-120CF66684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AA38A-B9A2-482D-8D0B-C44EDC6A467A}"/>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0A272ABD-4B64-44F6-A4FF-F76F48B3D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97C12-3EB1-419E-A353-927C24CF9621}"/>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389509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D26F3-90D4-46D2-B396-B0AE3EA56A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5EE6D-45F2-4296-B74D-B5BAF0089E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D04D2-BE9C-4520-9CA5-7C90A43E3F65}"/>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7D232A00-B14A-4E60-A714-BF59FC3F07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ED95F-1582-4897-88E9-AB534C6EB080}"/>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75881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60-38AD-4775-AD94-627507F90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B97B65-B617-4FC0-9B9E-7A74D033F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B970B8-C383-4BBE-9706-63F2D9083348}"/>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5A958777-590E-49CE-9465-0264124D3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A9759-FADC-47BB-B5F1-9C0E1EB9841E}"/>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166405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A9DF1-7292-45EA-81F7-DC3441778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001DD-060A-4375-A47E-09D97AF2AD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2841A6-1CED-4872-96CA-D3C687B90E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3CE430-059E-462D-9036-B727F5DF9C3E}"/>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6" name="Footer Placeholder 5">
            <a:extLst>
              <a:ext uri="{FF2B5EF4-FFF2-40B4-BE49-F238E27FC236}">
                <a16:creationId xmlns:a16="http://schemas.microsoft.com/office/drawing/2014/main" id="{350A9FCA-7CD8-414B-8EE3-6B1CA8DE69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11F7D0-934B-4041-BCDB-DBFA488C3532}"/>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192696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CBE1-AD70-42D4-AAC2-4C504F4A2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CC2322-D09C-428F-8A22-67EB536D4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0F71EC-8EDC-49C5-9263-9B568AA2E2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336A9D-41E2-4712-9FF8-9B13A954BD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0DFC88-4162-4EEE-B35E-BAC71424E2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AF3D4E-BB1F-48B8-82E1-D4DED381338C}"/>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8" name="Footer Placeholder 7">
            <a:extLst>
              <a:ext uri="{FF2B5EF4-FFF2-40B4-BE49-F238E27FC236}">
                <a16:creationId xmlns:a16="http://schemas.microsoft.com/office/drawing/2014/main" id="{2A79E441-5776-4070-8350-BB9F4D2EB4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8D2431-64EF-4112-B712-1D6E8E461224}"/>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170135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D9A1-0C5A-4A40-B5CD-5943EF0A06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23C7C-FB8C-4FF1-8D82-CE47A300D475}"/>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4" name="Footer Placeholder 3">
            <a:extLst>
              <a:ext uri="{FF2B5EF4-FFF2-40B4-BE49-F238E27FC236}">
                <a16:creationId xmlns:a16="http://schemas.microsoft.com/office/drawing/2014/main" id="{187EA17D-5793-46B9-9889-FBB2AC7B18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ACF14E-4937-4836-A72E-BFE554CD0507}"/>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421738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0665DC-B411-4C4F-9DEF-800A05B17F9B}"/>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3" name="Footer Placeholder 2">
            <a:extLst>
              <a:ext uri="{FF2B5EF4-FFF2-40B4-BE49-F238E27FC236}">
                <a16:creationId xmlns:a16="http://schemas.microsoft.com/office/drawing/2014/main" id="{AFB51495-26AA-4C90-A854-1979D16C9F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EC07D0-0AD6-4C65-803C-BF890F92E1B5}"/>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131049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5E62-670D-44D3-9388-BB815DD9C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A7A880-8063-4DD4-9584-E28CBF86E8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18B906-9CC3-446A-8B88-AFFA102BF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634021-9E8F-451C-B0B6-13DE2F67EBEC}"/>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6" name="Footer Placeholder 5">
            <a:extLst>
              <a:ext uri="{FF2B5EF4-FFF2-40B4-BE49-F238E27FC236}">
                <a16:creationId xmlns:a16="http://schemas.microsoft.com/office/drawing/2014/main" id="{EFBCF95E-F57A-44F6-9765-2A04F1B53A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9E948-BBB3-44CA-8307-F377C6389C39}"/>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407950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304BC-3D64-40E6-A487-8D760A990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7F8497-C4C6-44E4-AD66-9B1F8C0F71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5A83F5-A699-476A-90E0-3C32A1A50D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C5ECA-07AB-413C-97FE-8E9616010741}"/>
              </a:ext>
            </a:extLst>
          </p:cNvPr>
          <p:cNvSpPr>
            <a:spLocks noGrp="1"/>
          </p:cNvSpPr>
          <p:nvPr>
            <p:ph type="dt" sz="half" idx="10"/>
          </p:nvPr>
        </p:nvSpPr>
        <p:spPr/>
        <p:txBody>
          <a:bodyPr/>
          <a:lstStyle/>
          <a:p>
            <a:fld id="{D2462202-7133-4F38-AAE5-374B6A36024B}" type="datetimeFigureOut">
              <a:rPr lang="en-US" smtClean="0"/>
              <a:t>10/14/2020</a:t>
            </a:fld>
            <a:endParaRPr lang="en-US"/>
          </a:p>
        </p:txBody>
      </p:sp>
      <p:sp>
        <p:nvSpPr>
          <p:cNvPr id="6" name="Footer Placeholder 5">
            <a:extLst>
              <a:ext uri="{FF2B5EF4-FFF2-40B4-BE49-F238E27FC236}">
                <a16:creationId xmlns:a16="http://schemas.microsoft.com/office/drawing/2014/main" id="{704DE903-41FC-4E2E-83A7-C08524897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AE8FE-6B55-407D-B115-40BD6E2C9D93}"/>
              </a:ext>
            </a:extLst>
          </p:cNvPr>
          <p:cNvSpPr>
            <a:spLocks noGrp="1"/>
          </p:cNvSpPr>
          <p:nvPr>
            <p:ph type="sldNum" sz="quarter" idx="12"/>
          </p:nvPr>
        </p:nvSpPr>
        <p:spPr/>
        <p:txBody>
          <a:bodyPr/>
          <a:lstStyle/>
          <a:p>
            <a:fld id="{EB04E020-B63D-4549-8993-2B71A10C45D5}" type="slidenum">
              <a:rPr lang="en-US" smtClean="0"/>
              <a:t>‹#›</a:t>
            </a:fld>
            <a:endParaRPr lang="en-US"/>
          </a:p>
        </p:txBody>
      </p:sp>
    </p:spTree>
    <p:extLst>
      <p:ext uri="{BB962C8B-B14F-4D97-AF65-F5344CB8AC3E}">
        <p14:creationId xmlns:p14="http://schemas.microsoft.com/office/powerpoint/2010/main" val="216647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CC9D4D-98AA-4587-B2A4-FADC03B4C7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A8FD24-FDD7-477C-AEF1-31F04B6E1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CB760-8B3E-4DFB-B069-061882277A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62202-7133-4F38-AAE5-374B6A36024B}" type="datetimeFigureOut">
              <a:rPr lang="en-US" smtClean="0"/>
              <a:t>10/14/2020</a:t>
            </a:fld>
            <a:endParaRPr lang="en-US"/>
          </a:p>
        </p:txBody>
      </p:sp>
      <p:sp>
        <p:nvSpPr>
          <p:cNvPr id="5" name="Footer Placeholder 4">
            <a:extLst>
              <a:ext uri="{FF2B5EF4-FFF2-40B4-BE49-F238E27FC236}">
                <a16:creationId xmlns:a16="http://schemas.microsoft.com/office/drawing/2014/main" id="{FE312328-CE23-45ED-8EC6-6BF87822A2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958740-C782-4A61-AEC1-EC81061E54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4E020-B63D-4549-8993-2B71A10C45D5}" type="slidenum">
              <a:rPr lang="en-US" smtClean="0"/>
              <a:t>‹#›</a:t>
            </a:fld>
            <a:endParaRPr lang="en-US"/>
          </a:p>
        </p:txBody>
      </p:sp>
    </p:spTree>
    <p:extLst>
      <p:ext uri="{BB962C8B-B14F-4D97-AF65-F5344CB8AC3E}">
        <p14:creationId xmlns:p14="http://schemas.microsoft.com/office/powerpoint/2010/main" val="343923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ebmail.vojvodina.gov.rs/owa/redir.aspx?REF=14Z_8a2AxYSY0hw_-eXmF5vHsENbbAe7zfnOOlYlWqFWxs1Cvm_YCAFodHRwOi8vd3d3Lm1vcy5nb3Yucn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solidFill>
                  <a:schemeClr val="accent1">
                    <a:lumMod val="50000"/>
                  </a:schemeClr>
                </a:solidFill>
              </a:rPr>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914400"/>
            <a:ext cx="12125325" cy="5943600"/>
          </a:xfrm>
        </p:spPr>
        <p:txBody>
          <a:bodyPr>
            <a:normAutofit/>
          </a:bodyPr>
          <a:lstStyle/>
          <a:p>
            <a:pPr algn="l"/>
            <a:endParaRPr lang="sr-Cyrl-ME" dirty="0"/>
          </a:p>
          <a:p>
            <a:endParaRPr lang="sr-Cyrl-ME" sz="1000" b="1" dirty="0"/>
          </a:p>
          <a:p>
            <a:r>
              <a:rPr lang="sr-Cyrl-ME" sz="4800" b="1" dirty="0">
                <a:solidFill>
                  <a:schemeClr val="accent1">
                    <a:lumMod val="75000"/>
                  </a:schemeClr>
                </a:solidFill>
              </a:rPr>
              <a:t>САВЕТОДАВНА И ПРЕВЕНТИВНА УЛОГА</a:t>
            </a:r>
            <a:endParaRPr lang="en-US" sz="4800" b="1" dirty="0">
              <a:solidFill>
                <a:schemeClr val="accent1">
                  <a:lumMod val="75000"/>
                </a:schemeClr>
              </a:solidFill>
            </a:endParaRPr>
          </a:p>
          <a:p>
            <a:endParaRPr lang="en-US" sz="4800" b="1" dirty="0">
              <a:solidFill>
                <a:schemeClr val="accent1">
                  <a:lumMod val="75000"/>
                </a:schemeClr>
              </a:solidFill>
            </a:endParaRPr>
          </a:p>
          <a:p>
            <a:r>
              <a:rPr lang="sr-Cyrl-ME" sz="4800" b="1" dirty="0">
                <a:solidFill>
                  <a:schemeClr val="accent1">
                    <a:lumMod val="75000"/>
                  </a:schemeClr>
                </a:solidFill>
              </a:rPr>
              <a:t>СПОРТСКЕ  ИНСПЕКЦИЈЕ</a:t>
            </a:r>
          </a:p>
          <a:p>
            <a:endParaRPr lang="sr-Cyrl-ME" sz="3200" b="1" dirty="0"/>
          </a:p>
          <a:p>
            <a:endParaRPr lang="sr-Cyrl-ME" sz="1000" b="1" dirty="0"/>
          </a:p>
          <a:p>
            <a:endParaRPr lang="sr-Cyrl-ME" sz="3200" b="1" dirty="0"/>
          </a:p>
          <a:p>
            <a:r>
              <a:rPr lang="sr-Cyrl-ME" b="1" dirty="0"/>
              <a:t>                                                             </a:t>
            </a:r>
            <a:r>
              <a:rPr lang="sr-Cyrl-ME" b="1" dirty="0">
                <a:solidFill>
                  <a:srgbClr val="FF0000"/>
                </a:solidFill>
              </a:rPr>
              <a:t>Предавач:</a:t>
            </a:r>
          </a:p>
          <a:p>
            <a:pPr algn="r"/>
            <a:r>
              <a:rPr lang="sr-Cyrl-ME" b="1" dirty="0">
                <a:solidFill>
                  <a:srgbClr val="FF0000"/>
                </a:solidFill>
              </a:rPr>
              <a:t>Др Милорад Докманац</a:t>
            </a: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065773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КОНТРОЛН</a:t>
            </a:r>
            <a:r>
              <a:rPr lang="sr-Cyrl-ME"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Е</a:t>
            </a: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ЛИСТ</a:t>
            </a:r>
            <a:r>
              <a:rPr lang="sr-Cyrl-ME"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Е</a:t>
            </a: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ЧЛАН 14.</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ИНСПЕКЦИЈА ЈЕ ДУЖНА ДА САЧИНИ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КОНТРОЛНЕ ЛИСТЕ ИЗ СВОЈЕ ОБЛАСТИ ИНСПЕКЦИЈСКОГ НАДЗОРА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ОБЈАВИ ИХ НА СВОЈОЈ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ИНТЕРНЕТ СТРАНИЦИ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ПРИМЕЊУЈЕ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У ПОСТУПКУ РЕДОВНОГ ИНСПЕКЦИЈСКОГ НАДЗОРА</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R="0" algn="l">
              <a:lnSpc>
                <a:spcPct val="107000"/>
              </a:lnSpc>
              <a:spcBef>
                <a:spcPts val="0"/>
              </a:spcBef>
              <a:spcAft>
                <a:spcPts val="800"/>
              </a:spcAft>
            </a:pP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ИНСПЕКТОР,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ПОСТУПАЈУЋИ У ГРАНИЦАМА ПРЕДМЕТА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ИНСПЕКЦИЈСКОГ НАДЗОРА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ИЗ НАЛОГА ЗА ИНСПЕКЦИЈСКИ НАДЗОР</a:t>
            </a:r>
            <a:r>
              <a:rPr lang="en-US" sz="1800" dirty="0">
                <a:effectLst/>
                <a:latin typeface="Calibri" panose="020F0502020204030204" pitchFamily="34" charset="0"/>
                <a:ea typeface="Calibri" panose="020F0502020204030204" pitchFamily="34" charset="0"/>
                <a:cs typeface="Times New Roman" panose="02020603050405020304" pitchFamily="18" charset="0"/>
              </a:rPr>
              <a:t>, ПРЕДУЗИМА ОНЕ ПРОВЕРЕ И ДРУГЕ РАДЊЕ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КОЈЕ СУ САДРЖАНЕ У КОНТРОЛНОЈ ЛИСТИ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ДРУГЕ ПРОВЕРЕ И РАДЊЕ НА КОЈЕ ЈЕ ОВЛАШЋЕН,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ИНСПЕКТОР МОЖЕ ДА ПРЕДУЗМЕ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АКО У ТОКУ НАДЗОРА УТВРДИ ДА ЈЕ НЕОПХОДНО ДА СЕ ОНЕ ПРЕДУЗМУ РАДИ ПОТПУНОГ УТВРЂИВАЊА ЧИЊЕНИЧНОГ СТАЊА И ЗАКОНИТОГ И БЕЗБЕДНОГ ПОСЛОВАЊА И ПОСТУПАЊА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ИНСПЕКТОР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У ТОМ СЛУЧАЈУ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ПОКРЕЋЕ ВАНРЕДАН ИНСПЕКЦИЈСКИ НАДЗОР.</a:t>
            </a:r>
            <a:endParaRPr lang="sr-Cyrl-M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sr-Cyrl-ME"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САДРЖИНА КОНТРОЛНЕ ЛИСТЕ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ЧИЊЕНИЦЕ КОНСТАТОВАНЕ У ЊОЈ МОРАЈУ БИТИ ОВЕРЕНЕ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ПОТПИСОМ ИНСПЕКТОРА И НАДЗИРАНОГ СУБЈЕКТА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ОДНОСНО ПРИСУТНОГ ЛИЦА.</a:t>
            </a:r>
          </a:p>
          <a:p>
            <a:pPr marL="0" marR="0" algn="just">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662062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L="0" marR="0" algn="just">
              <a:lnSpc>
                <a:spcPct val="107000"/>
              </a:lnSpc>
              <a:spcBef>
                <a:spcPts val="0"/>
              </a:spcBef>
              <a:spcAft>
                <a:spcPts val="800"/>
              </a:spcAft>
            </a:pP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НАДЗИРАНИ СУБЈЕКАТ МОЖЕ ДОСТАВИТИ ИНСПЕКЦИЈИ ИЗВЕШТАЈ О САМОПРОВЕРИ ИСПУЊЕНОСТИ ЗАХТЕВА ИЗ КОНТРОЛНЕ ЛИСТЕ И САМОПРОЦЕНИ РИЗИКА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КОЈЕ ЈЕ СПРОВЕО САГЛАСНО САДРЖИНИ КОНТРОЛНЕ ЛИСТЕ И ПРАВИЛИМА О ПРОЦЕНИ РИЗИКА.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УЗ ОВАЈ ИЗВЕШТАЈ</a:t>
            </a:r>
            <a:r>
              <a:rPr lang="en-US" sz="1800" dirty="0">
                <a:effectLst/>
                <a:latin typeface="Calibri" panose="020F0502020204030204" pitchFamily="34" charset="0"/>
                <a:ea typeface="Calibri" panose="020F0502020204030204" pitchFamily="34" charset="0"/>
                <a:cs typeface="Times New Roman" panose="02020603050405020304" pitchFamily="18" charset="0"/>
              </a:rPr>
              <a:t>, НАДЗИРАНИ СУБЈЕКАТ ИНСПЕКЦИЈИ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ПРИЛАЖЕ И ОДГОВАРАЈУЋУ ДОКУМЕНТАЦИЈУ</a:t>
            </a:r>
            <a:r>
              <a:rPr lang="en-US" sz="1800" dirty="0">
                <a:effectLst/>
                <a:latin typeface="Calibri" panose="020F0502020204030204" pitchFamily="34" charset="0"/>
                <a:ea typeface="Calibri" panose="020F0502020204030204" pitchFamily="34" charset="0"/>
                <a:cs typeface="Times New Roman" panose="02020603050405020304" pitchFamily="18" charset="0"/>
              </a:rPr>
              <a:t>, ОДНОСНО ДРУГИ МАТЕРИЈАЛ (ФОТОГРАФИЈЕ И ДР) КОЈИМ СЕ ПОТКРЕПЉУЈУ НАЛАЗИ ИЗ ИЗВЕШТАЈА.</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НА КРАЈУ ОБРАСЦА КОНТРОЛНЕ ЛИСТЕ </a:t>
            </a:r>
            <a:r>
              <a:rPr lang="en-US" sz="1800" dirty="0">
                <a:effectLst/>
                <a:latin typeface="Calibri" panose="020F0502020204030204" pitchFamily="34" charset="0"/>
                <a:ea typeface="Calibri" panose="020F0502020204030204" pitchFamily="34" charset="0"/>
                <a:cs typeface="Times New Roman" panose="02020603050405020304" pitchFamily="18" charset="0"/>
              </a:rPr>
              <a:t>ТРЕБА ДА СТОЈИ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ТАБЕЛА СА ДЕФИНИСАНИМ РАСПОНИМА БОДОВА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ОДНОСНО ПРОЦЕНАТА, ПРЕМА КОЈИМА СЕ ОДРЕЂУЈЕ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КОМ СТЕПЕНУ РИЗИКА ПРИПАДА НАДЗИРАНИ СУБЈЕКАТ</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НАКОН ПРИБАВЉЕНОГ ПОЗИТИВНОГ СТРУЧНОГ МИШЉЕЊА КООРДИНАЦИОНЕ КОМИСИЈЕ,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КОНТРОЛНЕ ЛИСТЕ ОБЈАВЉУЈУ СЕ НА ИНТЕРНЕТ СТРАНИЦИ РЕПУБЛИЧКЕ ИНСПЕКЦИЈЕ,</a:t>
            </a:r>
            <a:r>
              <a:rPr lang="en-US" sz="1800" dirty="0">
                <a:effectLst/>
                <a:latin typeface="Calibri" panose="020F0502020204030204" pitchFamily="34" charset="0"/>
                <a:ea typeface="Calibri" panose="020F0502020204030204" pitchFamily="34" charset="0"/>
                <a:cs typeface="Times New Roman" panose="02020603050405020304" pitchFamily="18" charset="0"/>
              </a:rPr>
              <a:t> А ПОЖЕЉНО ЈЕ ИХ ОБЈАВИТИ И НА ИНТЕРНЕТ СТРАНИЦИ ОРГАНА АУТОНОМНЕ ПОКРАЈИНЕ И ЈЕДИНИЦЕ ЛОКАЛНЕ САМОУПРАВЕ.</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sr-Cyrl-ME" sz="1800" dirty="0">
                <a:effectLst/>
                <a:latin typeface="Calibri" panose="020F0502020204030204" pitchFamily="34" charset="0"/>
                <a:ea typeface="Calibri" panose="020F0502020204030204" pitchFamily="34" charset="0"/>
                <a:cs typeface="Times New Roman" panose="02020603050405020304" pitchFamily="18" charset="0"/>
              </a:rPr>
              <a:t>АДРЕСА НА КОЈОЈ СУ ОБЈАВЉЕНЕ КОНТРОЛНЕ ЛИСТЕ РЕПУБЛИЧКЕ ИНСПЕКЦИЈЕ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pl-PL" sz="1800" b="0" i="0" dirty="0">
                <a:effectLst/>
                <a:latin typeface="Calibri" panose="020F0502020204030204" pitchFamily="34" charset="0"/>
                <a:hlinkClick r:id="rId2"/>
              </a:rPr>
              <a:t>www.mos.gov.rs</a:t>
            </a:r>
            <a:r>
              <a:rPr lang="pl-PL" sz="1800" b="0" i="0" dirty="0">
                <a:solidFill>
                  <a:srgbClr val="000000"/>
                </a:solidFill>
                <a:effectLst/>
                <a:latin typeface="Calibri" panose="020F0502020204030204" pitchFamily="34" charset="0"/>
              </a:rPr>
              <a:t>/sport/dokumenta/obrasci/kontrolne liste</a:t>
            </a:r>
          </a:p>
          <a:p>
            <a:pPr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3"/>
          <a:stretch>
            <a:fillRect/>
          </a:stretch>
        </p:blipFill>
        <p:spPr>
          <a:xfrm>
            <a:off x="0" y="0"/>
            <a:ext cx="2720576" cy="975445"/>
          </a:xfrm>
          <a:prstGeom prst="rect">
            <a:avLst/>
          </a:prstGeom>
        </p:spPr>
      </p:pic>
    </p:spTree>
    <p:extLst>
      <p:ext uri="{BB962C8B-B14F-4D97-AF65-F5344CB8AC3E}">
        <p14:creationId xmlns:p14="http://schemas.microsoft.com/office/powerpoint/2010/main" val="243688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lnSpcReduction="10000"/>
          </a:bodyPr>
          <a:lstStyle/>
          <a:p>
            <a:pPr marL="0" marR="0">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НАЛОГ ЗА ИНСПЕКЦИЈСКИ НАДЗОР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ЧЛАН 16.</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РУКОВОДИЛАЦ ИНСПЕКЦИЈЕ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ИЛИ ЛИЦЕ КОЈЕ ОН ОВЛАСТИ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ИЗДАЈЕ ПИСАНИ НАЛОГ </a:t>
            </a:r>
            <a:r>
              <a:rPr lang="en-US" sz="1800" dirty="0">
                <a:effectLst/>
                <a:latin typeface="Calibri" panose="020F0502020204030204" pitchFamily="34" charset="0"/>
                <a:ea typeface="Calibri" panose="020F0502020204030204" pitchFamily="34" charset="0"/>
                <a:cs typeface="Times New Roman" panose="02020603050405020304" pitchFamily="18" charset="0"/>
              </a:rPr>
              <a:t>ЗА ИНСПЕКЦИЈСКИ НАДЗОР. </a:t>
            </a:r>
          </a:p>
          <a:p>
            <a:pPr marR="0" algn="l">
              <a:lnSpc>
                <a:spcPct val="107000"/>
              </a:lnSpc>
              <a:spcBef>
                <a:spcPts val="0"/>
              </a:spcBef>
              <a:spcAft>
                <a:spcPts val="800"/>
              </a:spcAft>
            </a:pPr>
            <a:endParaRPr lang="sr-Latn-R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НАЛОГ ЗА ИНСПЕКЦИЈСКИ НАДЗОР САДРЖИ</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800"/>
              </a:spcAft>
              <a:buFont typeface="Wingdings" panose="05000000000000000000" pitchFamily="2" charset="2"/>
              <a:buChar char="Ø"/>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ПОДАТКЕ О ИНСПЕКЦИЈИ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ПОДАТКЕ О ИНСПЕКТОРУ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ИЛИ ИНСПЕКТОРИМА КОЈИ ВРШЕ ИНСПЕКЦИЈСКИ НАДЗОР СА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БРОЈЕВИМА СЛУЖБЕНИХ ЛЕГИТИМАЦИЈА; </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ПОДАТКЕ О ИНСПЕКТОРУ ИЛИ ИНСПЕКТОРИМА КОЈИ ИХ ЗАМЕЊУЈУ У СЛУЧАЈУ СПРЕЧЕНОСТИ; </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ПОДАТКЕ О НАДЗИРАНОМ СУБЈЕКТУ АКО СУ ПОЗНАТИ;</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НАВОЂЕЊЕ И КРАТКО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ОБЈАШЊЕЊЕ ВРСТЕ И ОБЛИКА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ИНСПЕКЦИЈСКОГ НАДЗОРА;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ПРОЦЕЊЕНИ РИЗИК</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ПРЕЦИЗАН 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ЈАСАН ОПИС ПРЕДМЕТА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ИНСПЕКЦИЈСКОГ НАДЗОРА;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ПЛАНИРАНО ТРАЈАЊЕ ИНСПЕКЦИЈСКОГ НАДЗОРА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(ДАН ПОЧЕТКА И ОКОНЧАЊА НАДЗОРА);</a:t>
            </a:r>
          </a:p>
          <a:p>
            <a:pPr marL="342900" marR="0" lvl="0" indent="-342900" algn="just">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РАЗЛОГЕ ЗА ИЗОСТАВЉАЊЕ ОБАВЕШТЕЊА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АКО ПОСТОЈЕ;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БРОЈ, ВРЕМЕ И МЕСТО ИЗДАВАЊА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lnSpc>
                <a:spcPct val="107000"/>
              </a:lnSpc>
              <a:spcBef>
                <a:spcPts val="0"/>
              </a:spcBef>
              <a:spcAft>
                <a:spcPts val="80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ПОТПИС ИЗДАВАОЦА НАЛОГА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ПЕЧАТ</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363267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L="0" marR="0">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ОБАВЕШТЕЊЕ О ПРЕДСТОЈЕЋЕМ ИНСПЕКЦИЈСКОМ НАДЗОРУ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ЧЛАН 17.</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ИНСПЕКТОР 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ПИСАНОМ ОБЛИКУ ОБАВЕШТАВА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НАДЗИРАНОГ СУБЈЕКТА О ПРЕДСТОЈЕЋЕМ ИНСПЕКЦИЈСКОМ НАДЗОРУ,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НАЈКАСНИЈЕ ТРИ РАДНА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ДАНА ПРЕ ПОЧЕТКА НАДЗОРА. </a:t>
            </a:r>
          </a:p>
          <a:p>
            <a:pPr marR="0" algn="just">
              <a:lnSpc>
                <a:spcPct val="107000"/>
              </a:lnSpc>
              <a:spcBef>
                <a:spcPts val="0"/>
              </a:spcBef>
              <a:spcAft>
                <a:spcPts val="800"/>
              </a:spcAft>
            </a:pP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ОБАВЕШТЕЊЕ САДРЖИ И ПОДАТКЕ О ИНТЕРНЕТ СТРАНИЦИ </a:t>
            </a:r>
            <a:r>
              <a:rPr lang="en-US" sz="1800" dirty="0">
                <a:effectLst/>
                <a:latin typeface="Calibri" panose="020F0502020204030204" pitchFamily="34" charset="0"/>
                <a:ea typeface="Calibri" panose="020F0502020204030204" pitchFamily="34" charset="0"/>
                <a:cs typeface="Times New Roman" panose="02020603050405020304" pitchFamily="18" charset="0"/>
              </a:rPr>
              <a:t>НА КОЈОЈ ЈЕ ДОСТУПНА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КОНТРОЛНА ЛИСТА</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ИЗУЗЕТНО</a:t>
            </a:r>
            <a:r>
              <a:rPr lang="en-US" sz="1800" dirty="0">
                <a:effectLst/>
                <a:latin typeface="Calibri" panose="020F0502020204030204" pitchFamily="34" charset="0"/>
                <a:ea typeface="Calibri" panose="020F0502020204030204" pitchFamily="34" charset="0"/>
                <a:cs typeface="Times New Roman" panose="02020603050405020304" pitchFamily="18" charset="0"/>
              </a:rPr>
              <a:t>, ИНСПЕКЦИЈСКИ НАДЗОР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МОЖЕ ДА ПОЧНЕ БЕЗ ОБАВЕШТАВАЊА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НАДЗИРАНОГ СУБЈЕКТА О ПРЕДСТОЈЕЋЕМ НАДЗОРУ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КАДА ПОСТОЈЕ РАЗЛОЗИ ЗА НЕОДЛОЖНО ПОСТУПАЊЕ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ИЛИ ОПРАВДАНА БОЈАЗАН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БИ ОБАВЕШТЕЊЕ УМАЊИЛО ОСТВАРЕЊЕ ЦИЉА ИНСПЕКЦИЈСКОГ НАДЗОРА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ИЛИ КАДА ТО НАЛАЖЕ ЗАШТИТА ЈАВНОГ ИНТЕРЕСА, С ТИМ ШТО СЕ РАЗЛОЗИ ЗА ИЗОСТАВЉАЊЕ ОБАВЕШТЕЊА НАВОДЕ У НАЛОГУ ЗА ИНСПЕКЦИЈСКИ НАДЗОР.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КАДА НАЛОГ ЗА ИНСПЕКЦИЈСКИ НАДЗОР НИЈЕ ИЗДАТ, РАЗЛОЗИ ЗА ИЗОСТАВЉАЊЕ ОБАВЕШТЕЊА УНОСЕ СЕ У ЗАПИСНИК.</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987641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33337" y="975445"/>
            <a:ext cx="12125325" cy="5882555"/>
          </a:xfrm>
        </p:spPr>
        <p:txBody>
          <a:bodyPr>
            <a:normAutofit fontScale="92500"/>
          </a:bodyPr>
          <a:lstStyle/>
          <a:p>
            <a:pPr marL="0" marR="0">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ПРАВА И ДУЖНОСТИ НАДЗИРАНОГ СУБЈЕКТА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ЧЛАН 20.</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НАДЗИРАНИ СУБЈЕКТИ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ИМАЈУ ЈЕДНАКА ПРАВА И ОБАВЕЗЕ </a:t>
            </a:r>
            <a:r>
              <a:rPr lang="en-US" sz="1800" dirty="0">
                <a:effectLst/>
                <a:latin typeface="Calibri" panose="020F0502020204030204" pitchFamily="34" charset="0"/>
                <a:ea typeface="Calibri" panose="020F0502020204030204" pitchFamily="34" charset="0"/>
                <a:cs typeface="Times New Roman" panose="02020603050405020304" pitchFamily="18" charset="0"/>
              </a:rPr>
              <a:t>У ИНСПЕКЦИЈСКОМ НАДЗОРУ, ШТО УКЉУЧУЈЕ И ПРАВО ДА ИНСПЕКЦИЈА ЈЕДНАКО ПОСТУПА У ИСТИМ ИЛИ БИТНО СЛИЧНИМ СИТУАЦИЈАМА ПРЕМА СВИМ НАДЗИРАНИМ СУБЈЕКТИМА. </a:t>
            </a: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НАДЗИРАНИ СУБЈЕКАТ У ПОСТУПКУ ИНСПЕКЦИЈСКОГ НАДЗОРА ИМА ПРАВО: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БУДЕ УПОЗНАТ СА ПРЕДМЕТОМ И ТРАЈАЊЕМ ПОСТУПКА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НАЛОГОМ ЗА ИНСПЕКЦИЈСКИ НАДЗОР И ДРУГИМ АКТИМА ДОНЕТИМ У ПОСТУПКУ;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БУДЕ УПОЗНАТ СА ПРАВИМА И ДУЖНОСТИМА КОЈЕ ИМА </a:t>
            </a:r>
            <a:r>
              <a:rPr lang="en-US" sz="1800" dirty="0">
                <a:effectLst/>
                <a:latin typeface="Calibri" panose="020F0502020204030204" pitchFamily="34" charset="0"/>
                <a:ea typeface="Calibri" panose="020F0502020204030204" pitchFamily="34" charset="0"/>
                <a:cs typeface="Times New Roman" panose="02020603050405020304" pitchFamily="18" charset="0"/>
              </a:rPr>
              <a:t>У ВЕЗИ СА ИНСПЕКЦИЈСКИМ НАДЗОРОМ;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СЕ ИЗЈАСНИ О ЧИЊЕНИЦАМА БИТНИМ ЗА ПОТПУНО И ПРАВИЛНО УТВРЂИВАЊЕ ЧИЊЕНИЧНОГ СТАЊА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ПОНУЂЕНИМ ДОКАЗИМА;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УЧЕСТВУЈЕ У ИЗВОЂЕЊУ ДОКАЗА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ПОСТАВЉА ПИТАЊА СВЕДОЦИМА И ВЕШТАЦИМА, ИЗНОСИ ЧИЊЕНИЦЕ КОЈЕ СУ ОД ЗНАЧАЈА ЗА ИНСПЕКЦИЈСКИ НАДЗОР;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ПРЕДЛАЖЕ ДОКАЗЕ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ИЗНОСИ ПРАВНЕ ТВРДЊЕ;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ЗАХТЕВА ПРЕВЕНТИВНО ДЕЛОВАЊЕ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УПОЗОРИ ИНСПЕКТОРА НА ТАЈНОСТ ИНФОРМАЦИЈА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КОЈЕ МУ ЧИНИ ДОСТУПНИМ; </a:t>
            </a:r>
          </a:p>
          <a:p>
            <a:pPr marL="342900" marR="0" lvl="0" indent="-342900" algn="just">
              <a:lnSpc>
                <a:spcPct val="107000"/>
              </a:lnSpc>
              <a:spcBef>
                <a:spcPts val="0"/>
              </a:spcBef>
              <a:spcAft>
                <a:spcPts val="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УКАЖЕ НА НЕЗАКОНИТОСТИ У ПОСТУПКУ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ДА ЗАХТЕВА ДА СЕ ОНЕ ОТКЛОНЕ; </a:t>
            </a:r>
          </a:p>
          <a:p>
            <a:pPr marL="342900" marR="0" lvl="0" indent="-342900" algn="just">
              <a:lnSpc>
                <a:spcPct val="107000"/>
              </a:lnSpc>
              <a:spcBef>
                <a:spcPts val="0"/>
              </a:spcBef>
              <a:spcAft>
                <a:spcPts val="800"/>
              </a:spcAft>
              <a:buFont typeface="Wingdings" panose="05000000000000000000" pitchFamily="2"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ДА ЗАХТЕВА НАКНАДУ ШТЕТЕ КОЈА МУ ЈЕ ПРОУЗРОКОВАНА НЕЗАКОНИТИМ ИНСПЕКЦИЈСКИМ НАДЗОРОМ</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НАДЗИРАНИ СУБЈЕКАТ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ДУЖАН ЈЕ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ДА ИНСПЕКТОРУ КОЈИ МУ ПРЕДОЧИ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СЛУЖБЕНУ ЛЕГИТИМАЦИЈУ И УРУЧИ НАЛОГ ЗА ИНСПЕКЦИЈСКИ НАДЗОР,</a:t>
            </a:r>
            <a:r>
              <a:rPr lang="en-US" sz="1800" dirty="0">
                <a:effectLst/>
                <a:latin typeface="Calibri" panose="020F0502020204030204" pitchFamily="34" charset="0"/>
                <a:ea typeface="Calibri" panose="020F0502020204030204" pitchFamily="34" charset="0"/>
                <a:cs typeface="Times New Roman" panose="02020603050405020304" pitchFamily="18" charset="0"/>
              </a:rPr>
              <a:t> КАДА ЈЕ ОН ИЗДАТ, ОДНОСНО КОЈИ ПОСТУПИ У СКЛАДУ СА ЧЛАНОМ 18. СТ. 8. И 9. ОВОГ ЗАКОНА,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ОМОГУЋИ НЕСМЕТАН ИНСПЕКЦИЈСКИ НАДЗОР</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61704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92500"/>
          </a:bodyPr>
          <a:lstStyle/>
          <a:p>
            <a:pPr marL="0" marR="0">
              <a:lnSpc>
                <a:spcPct val="107000"/>
              </a:lnSpc>
              <a:spcBef>
                <a:spcPts val="0"/>
              </a:spcBef>
              <a:spcAft>
                <a:spcPts val="800"/>
              </a:spcAft>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МЕРЕ УПРАВЉЕНЕ ПРЕМА НАДЗИРАНОМ СУБЈЕКТУ И ЊИХОВА СРАЗМЕРНОСТ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ЧЛАН 25.</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НАДЗИРАНОМ СУБЈЕКТУ </a:t>
            </a:r>
            <a:r>
              <a:rPr lang="en-US" b="1" dirty="0">
                <a:effectLst/>
                <a:latin typeface="Calibri" panose="020F0502020204030204" pitchFamily="34" charset="0"/>
                <a:ea typeface="Calibri" panose="020F0502020204030204" pitchFamily="34" charset="0"/>
                <a:cs typeface="Times New Roman" panose="02020603050405020304" pitchFamily="18" charset="0"/>
              </a:rPr>
              <a:t>ИНСПЕКТОР МОЖЕ ИЗРЕЋИ УПРАВНУ МЕРУ</a:t>
            </a:r>
            <a:r>
              <a:rPr lang="en-US" dirty="0">
                <a:effectLst/>
                <a:latin typeface="Calibri" panose="020F0502020204030204" pitchFamily="34" charset="0"/>
                <a:ea typeface="Calibri" panose="020F0502020204030204" pitchFamily="34" charset="0"/>
                <a:cs typeface="Times New Roman" panose="02020603050405020304" pitchFamily="18" charset="0"/>
              </a:rPr>
              <a:t>, И ТО:</a:t>
            </a:r>
          </a:p>
          <a:p>
            <a:pPr marL="342900" marR="0" lvl="0" indent="-342900" algn="just">
              <a:lnSpc>
                <a:spcPct val="107000"/>
              </a:lnSpc>
              <a:spcBef>
                <a:spcPts val="0"/>
              </a:spcBef>
              <a:spcAft>
                <a:spcPts val="0"/>
              </a:spcAft>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ПРЕВЕНТИВНУ МЕРУ, </a:t>
            </a:r>
          </a:p>
          <a:p>
            <a:pPr marL="342900" marR="0" lvl="0" indent="-342900" algn="just">
              <a:lnSpc>
                <a:spcPct val="107000"/>
              </a:lnSpc>
              <a:spcBef>
                <a:spcPts val="0"/>
              </a:spcBef>
              <a:spcAft>
                <a:spcPts val="0"/>
              </a:spcAft>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МЕРУ ЗА ОТКЛАЊАЊЕ НЕЗАКОНИТОСТИ, </a:t>
            </a:r>
          </a:p>
          <a:p>
            <a:pPr marL="342900" marR="0" lvl="0" indent="-342900" algn="just">
              <a:lnSpc>
                <a:spcPct val="107000"/>
              </a:lnSpc>
              <a:spcBef>
                <a:spcPts val="0"/>
              </a:spcBef>
              <a:spcAft>
                <a:spcPts val="0"/>
              </a:spcAft>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ПОСЕБНУ МЕРУ НАРЕДБЕ, </a:t>
            </a:r>
          </a:p>
          <a:p>
            <a:pPr marL="342900" marR="0" lvl="0" indent="-342900" algn="just">
              <a:lnSpc>
                <a:spcPct val="107000"/>
              </a:lnSpc>
              <a:spcBef>
                <a:spcPts val="0"/>
              </a:spcBef>
              <a:spcAft>
                <a:spcPts val="0"/>
              </a:spcAft>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ЗАБРАНЕ ИЛИ ЗАПЛЕНЕ</a:t>
            </a:r>
          </a:p>
          <a:p>
            <a:pPr marL="342900" marR="0" lvl="0" indent="-342900" algn="just">
              <a:lnSpc>
                <a:spcPct val="107000"/>
              </a:lnSpc>
              <a:spcBef>
                <a:spcPts val="0"/>
              </a:spcBef>
              <a:spcAft>
                <a:spcPts val="800"/>
              </a:spcAft>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МЕРУ ЗА ЗАШТИТУ ПРАВА ТРЕЋИХ ЛИЦА.</a:t>
            </a:r>
          </a:p>
          <a:p>
            <a:pPr marL="228600" marR="0" algn="just">
              <a:lnSpc>
                <a:spcPct val="107000"/>
              </a:lnSpc>
              <a:spcBef>
                <a:spcPts val="0"/>
              </a:spcBef>
              <a:spcAft>
                <a:spcPts val="800"/>
              </a:spcAft>
            </a:pPr>
            <a:endParaRPr lang="sr-Latn-RS"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just">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ИНСПЕКТОР </a:t>
            </a:r>
            <a:r>
              <a:rPr lang="en-US" b="1" dirty="0">
                <a:effectLst/>
                <a:latin typeface="Calibri" panose="020F0502020204030204" pitchFamily="34" charset="0"/>
                <a:ea typeface="Calibri" panose="020F0502020204030204" pitchFamily="34" charset="0"/>
                <a:cs typeface="Times New Roman" panose="02020603050405020304" pitchFamily="18" charset="0"/>
              </a:rPr>
              <a:t>ИЗРИЧЕ ОНЕ МЕРЕ КОЈЕ СУ СРАЗМЕРНЕ ПРОЦЕЊЕНОМ РИЗИКУ</a:t>
            </a:r>
            <a:r>
              <a:rPr lang="en-US" dirty="0">
                <a:effectLst/>
                <a:latin typeface="Calibri" panose="020F0502020204030204" pitchFamily="34" charset="0"/>
                <a:ea typeface="Calibri" panose="020F0502020204030204" pitchFamily="34" charset="0"/>
                <a:cs typeface="Times New Roman" panose="02020603050405020304" pitchFamily="18" charset="0"/>
              </a:rPr>
              <a:t> И ОТКРИВЕНИМ, </a:t>
            </a:r>
            <a:r>
              <a:rPr lang="en-US" b="1" dirty="0">
                <a:effectLst/>
                <a:latin typeface="Calibri" panose="020F0502020204030204" pitchFamily="34" charset="0"/>
                <a:ea typeface="Calibri" panose="020F0502020204030204" pitchFamily="34" charset="0"/>
                <a:cs typeface="Times New Roman" panose="02020603050405020304" pitchFamily="18" charset="0"/>
              </a:rPr>
              <a:t>ОДНОСНО ВЕРОВАТНИМ НЕЗАКОНИТОСТИМА И ШТЕТНИМ ПОСЛЕДИЦАМА</a:t>
            </a:r>
            <a:r>
              <a:rPr lang="en-US" dirty="0">
                <a:effectLst/>
                <a:latin typeface="Calibri" panose="020F0502020204030204" pitchFamily="34" charset="0"/>
                <a:ea typeface="Calibri" panose="020F0502020204030204" pitchFamily="34" charset="0"/>
                <a:cs typeface="Times New Roman" panose="02020603050405020304" pitchFamily="18" charset="0"/>
              </a:rPr>
              <a:t>, ТАКО ДА СЕ РИЗИКОМ ДЕЛОТВОРНО УПРАВЉА, </a:t>
            </a:r>
            <a:r>
              <a:rPr lang="en-US" b="1" dirty="0">
                <a:effectLst/>
                <a:latin typeface="Calibri" panose="020F0502020204030204" pitchFamily="34" charset="0"/>
                <a:ea typeface="Calibri" panose="020F0502020204030204" pitchFamily="34" charset="0"/>
                <a:cs typeface="Times New Roman" panose="02020603050405020304" pitchFamily="18" charset="0"/>
              </a:rPr>
              <a:t>И КОЈИМА СЕ НАЈПОВОЉНИЈЕ ПО НАДЗИРАНОГ СУБЈЕКТА ПОСТИЖУ ЦИЉ И СВРХА ЗАКОНА </a:t>
            </a:r>
            <a:r>
              <a:rPr lang="en-US" dirty="0">
                <a:effectLst/>
                <a:latin typeface="Calibri" panose="020F0502020204030204" pitchFamily="34" charset="0"/>
                <a:ea typeface="Calibri" panose="020F0502020204030204" pitchFamily="34" charset="0"/>
                <a:cs typeface="Times New Roman" panose="02020603050405020304" pitchFamily="18" charset="0"/>
              </a:rPr>
              <a:t>И ДРУГОГ ПРОПИСА</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77982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R="0" algn="l">
              <a:lnSpc>
                <a:spcPct val="107000"/>
              </a:lnSpc>
              <a:spcBef>
                <a:spcPts val="0"/>
              </a:spcBef>
              <a:spcAft>
                <a:spcPts val="800"/>
              </a:spcAft>
            </a:pPr>
            <a:endParaRPr lang="sr-Cyrl-R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sr-Cyrl-R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
        <p:nvSpPr>
          <p:cNvPr id="6" name="Rectangle 5"/>
          <p:cNvSpPr/>
          <p:nvPr/>
        </p:nvSpPr>
        <p:spPr>
          <a:xfrm>
            <a:off x="0" y="1177058"/>
            <a:ext cx="12191999" cy="5690597"/>
          </a:xfrm>
          <a:prstGeom prst="rect">
            <a:avLst/>
          </a:prstGeom>
        </p:spPr>
        <p:txBody>
          <a:bodyPr wrap="square">
            <a:spAutoFit/>
          </a:bodyPr>
          <a:lstStyle/>
          <a:p>
            <a:pPr algn="ctr">
              <a:lnSpc>
                <a:spcPct val="107000"/>
              </a:lnSpc>
              <a:spcAft>
                <a:spcPts val="0"/>
              </a:spcAft>
            </a:pPr>
            <a:r>
              <a:rPr lang="sr-Latn-RS" sz="2800" b="1" dirty="0">
                <a:solidFill>
                  <a:srgbClr val="FF0000"/>
                </a:solidFill>
                <a:ea typeface="Cambria,Bold"/>
                <a:cs typeface="Calibri" panose="020F0502020204030204"/>
              </a:rPr>
              <a:t>МЕРЕ ЗА ОТКЛАЊАЊЕ НЕЗАКОНИТОСТИ </a:t>
            </a:r>
            <a:r>
              <a:rPr lang="sr-Latn-RS" sz="2400" dirty="0">
                <a:ea typeface="Cambria,Bold"/>
                <a:cs typeface="Calibri" panose="020F0502020204030204"/>
              </a:rPr>
              <a:t> </a:t>
            </a:r>
            <a:r>
              <a:rPr lang="sr-Cyrl-RS" dirty="0">
                <a:ea typeface="Cambria,Bold"/>
                <a:cs typeface="Calibri" panose="020F0502020204030204"/>
              </a:rPr>
              <a:t>(</a:t>
            </a:r>
            <a:r>
              <a:rPr lang="sr-Latn-RS" dirty="0">
                <a:ea typeface="Cambria,Bold"/>
                <a:cs typeface="Calibri" panose="020F0502020204030204"/>
              </a:rPr>
              <a:t>ЧЛАН 27.</a:t>
            </a:r>
            <a:r>
              <a:rPr lang="sr-Cyrl-RS" dirty="0">
                <a:ea typeface="Cambria,Bold"/>
                <a:cs typeface="Calibri" panose="020F0502020204030204"/>
              </a:rPr>
              <a:t>)</a:t>
            </a:r>
            <a:endParaRPr lang="sr-Latn-RS" dirty="0">
              <a:ea typeface="Calibri" panose="020F0502020204030204"/>
              <a:cs typeface="Times New Roman" panose="02020603050405020304" pitchFamily="18" charset="0"/>
            </a:endParaRPr>
          </a:p>
          <a:p>
            <a:pPr>
              <a:lnSpc>
                <a:spcPct val="107000"/>
              </a:lnSpc>
              <a:spcAft>
                <a:spcPts val="0"/>
              </a:spcAft>
            </a:pPr>
            <a:endParaRPr lang="sr-Latn-RS" sz="2400" dirty="0">
              <a:ea typeface="Calibri" panose="020F0502020204030204"/>
              <a:cs typeface="Times New Roman" panose="02020603050405020304" pitchFamily="18" charset="0"/>
            </a:endParaRPr>
          </a:p>
          <a:p>
            <a:pPr>
              <a:lnSpc>
                <a:spcPct val="107000"/>
              </a:lnSpc>
              <a:spcAft>
                <a:spcPts val="0"/>
              </a:spcAft>
            </a:pPr>
            <a:r>
              <a:rPr lang="sr-Latn-RS" sz="2400" b="1" dirty="0">
                <a:ea typeface="Cambria,Bold"/>
                <a:cs typeface="Calibri" panose="020F0502020204030204"/>
              </a:rPr>
              <a:t>АКО ОТКРИЈЕ НЕЗАКОНИТОСТ У ПОСЛОВАЊУ </a:t>
            </a:r>
            <a:r>
              <a:rPr lang="sr-Latn-RS" sz="2400" dirty="0">
                <a:ea typeface="Cambria,Bold"/>
                <a:cs typeface="Calibri" panose="020F0502020204030204"/>
              </a:rPr>
              <a:t>ИЛИ ПОСТУПАЊУ НАДЗИРАНОГ СУБЈЕКТА, </a:t>
            </a:r>
            <a:r>
              <a:rPr lang="sr-Latn-RS" sz="2400" b="1" dirty="0">
                <a:ea typeface="Cambria,Bold"/>
                <a:cs typeface="Calibri" panose="020F0502020204030204"/>
              </a:rPr>
              <a:t>ИНСПЕКТОР МУ УКАЗУЈЕ НА НЕЗАКОНИТОСТ И ОПОМИЊЕ ГА </a:t>
            </a:r>
            <a:r>
              <a:rPr lang="sr-Latn-RS" sz="2400" dirty="0">
                <a:ea typeface="Cambria,Bold"/>
                <a:cs typeface="Calibri" panose="020F0502020204030204"/>
              </a:rPr>
              <a:t>ЗБОГ ТОГА, У СКЛАДУ СА ОВЛАШЋЕЊИМА ПРОПИСАНИМ У ПОСЕБНОМ ЗАКОНУ НАЛАЖЕ </a:t>
            </a:r>
            <a:r>
              <a:rPr lang="sr-Latn-RS" sz="2400" b="1" dirty="0">
                <a:ea typeface="Cambria,Bold"/>
                <a:cs typeface="Calibri" panose="020F0502020204030204"/>
              </a:rPr>
              <a:t>ИЛИ ПРЕДЛАЖЕ МЕРЕ </a:t>
            </a:r>
            <a:r>
              <a:rPr lang="sr-Latn-RS" sz="2400" dirty="0">
                <a:ea typeface="Cambria,Bold"/>
                <a:cs typeface="Calibri" panose="020F0502020204030204"/>
              </a:rPr>
              <a:t>И ОСТАВЉА </a:t>
            </a:r>
            <a:r>
              <a:rPr lang="sr-Latn-RS" sz="2400" b="1" dirty="0">
                <a:ea typeface="Cambria,Bold"/>
                <a:cs typeface="Calibri" panose="020F0502020204030204"/>
              </a:rPr>
              <a:t>ПРИМЕРЕН РОК </a:t>
            </a:r>
            <a:r>
              <a:rPr lang="sr-Latn-RS" sz="2400" dirty="0">
                <a:ea typeface="Cambria,Bold"/>
                <a:cs typeface="Calibri" panose="020F0502020204030204"/>
              </a:rPr>
              <a:t>ЗА ОТКЛАЊАЊЕ НЕЗАКОНИТОСТИ И ШТЕТНИХ ПОСЛЕДИЦА И ИСПУЊАВАЊЕ ПРОПИСАНИХ ОБАВЕЗА, </a:t>
            </a:r>
            <a:r>
              <a:rPr lang="sr-Latn-RS" sz="2400" b="1" dirty="0">
                <a:ea typeface="Cambria,Bold"/>
                <a:cs typeface="Calibri" panose="020F0502020204030204"/>
              </a:rPr>
              <a:t>И ТО УНОСИ У ЗАПИСНИК </a:t>
            </a:r>
            <a:r>
              <a:rPr lang="sr-Latn-RS" sz="2400" dirty="0">
                <a:ea typeface="Cambria,Bold"/>
                <a:cs typeface="Calibri" panose="020F0502020204030204"/>
              </a:rPr>
              <a:t>О ИНСПЕКЦИЈСКОМ НАДЗОРУ.</a:t>
            </a:r>
            <a:endParaRPr lang="sr-Latn-RS" sz="2400" dirty="0">
              <a:ea typeface="Calibri" panose="020F0502020204030204"/>
              <a:cs typeface="Times New Roman" panose="02020603050405020304" pitchFamily="18" charset="0"/>
            </a:endParaRPr>
          </a:p>
          <a:p>
            <a:pPr>
              <a:lnSpc>
                <a:spcPct val="107000"/>
              </a:lnSpc>
              <a:spcAft>
                <a:spcPts val="0"/>
              </a:spcAft>
            </a:pPr>
            <a:r>
              <a:rPr lang="sr-Latn-RS" sz="2400" dirty="0">
                <a:ea typeface="Cambria,Bold"/>
                <a:cs typeface="Calibri" panose="020F0502020204030204"/>
              </a:rPr>
              <a:t> </a:t>
            </a:r>
            <a:r>
              <a:rPr lang="sr-Latn-RS" sz="2400" b="1" dirty="0">
                <a:ea typeface="Cambria,Bold"/>
                <a:cs typeface="Calibri" panose="020F0502020204030204"/>
              </a:rPr>
              <a:t>НАДЗИРАНИ СУБЈЕКАТ ДУЖАН ЈЕ </a:t>
            </a:r>
            <a:r>
              <a:rPr lang="sr-Latn-RS" sz="2400" dirty="0">
                <a:ea typeface="Cambria,Bold"/>
                <a:cs typeface="Calibri" panose="020F0502020204030204"/>
              </a:rPr>
              <a:t>ДА ПИСАНО ОБАВЕСТИ ИНСПЕКТОРА О ТОМЕ </a:t>
            </a:r>
            <a:r>
              <a:rPr lang="sr-Latn-RS" sz="2400" b="1" dirty="0">
                <a:ea typeface="Cambria,Bold"/>
                <a:cs typeface="Calibri" panose="020F0502020204030204"/>
              </a:rPr>
              <a:t>ДА ЛИ ЈЕ У ОСТАВЉЕНОМ РОКУ ПРЕДУЗЕО МЕРЕ</a:t>
            </a:r>
            <a:r>
              <a:rPr lang="sr-Latn-RS" sz="2400" dirty="0">
                <a:ea typeface="Cambria,Bold"/>
                <a:cs typeface="Calibri" panose="020F0502020204030204"/>
              </a:rPr>
              <a:t> КОЈЕ СУ МУ НАЛОЖЕНЕ, ОДНОСНО ПРЕДЛОЖЕНЕ, ОТКЛОНИО НЕЗАКОНИТОСТ И ШТЕТНЕ ПОСЛЕДИЦЕ И ИСПУНИО ПРОПИСАНЕ ОБАВЕЗЕ</a:t>
            </a:r>
            <a:r>
              <a:rPr lang="sr-Latn-RS" sz="2400" b="1" dirty="0">
                <a:ea typeface="Cambria,Bold"/>
                <a:cs typeface="Calibri" panose="020F0502020204030204"/>
              </a:rPr>
              <a:t>, И АКО ЈЕСТЕ - ИНСПЕКТОР ОКОНЧАВА ПОСТУПАК</a:t>
            </a:r>
            <a:r>
              <a:rPr lang="sr-Latn-RS" sz="2400" dirty="0">
                <a:ea typeface="Cambria,Bold"/>
                <a:cs typeface="Calibri" panose="020F0502020204030204"/>
              </a:rPr>
              <a:t> У СКЛАДУ СА ЧЛАНОМ 37. СТАВ 2. ОВОГ ЗАКОНА.</a:t>
            </a:r>
            <a:r>
              <a:rPr lang="sr-Cyrl-RS" sz="2400" dirty="0">
                <a:ea typeface="Cambria,Bold"/>
                <a:cs typeface="Calibri" panose="020F0502020204030204"/>
              </a:rPr>
              <a:t> </a:t>
            </a:r>
            <a:r>
              <a:rPr lang="sr-Cyrl-RS" sz="2400" b="1" dirty="0">
                <a:ea typeface="Cambria,Bold"/>
                <a:cs typeface="Calibri" panose="020F0502020204030204"/>
              </a:rPr>
              <a:t>(НАЈБОЉЕ ЈЕ ДА СЕ УЗ ОБАВЕШТЕЊЕ О ИСПУЊЕНИМ МЕРАМА ДОС</a:t>
            </a:r>
            <a:r>
              <a:rPr lang="sr-Cyrl-RS" sz="2400" b="1" dirty="0">
                <a:solidFill>
                  <a:srgbClr val="92D050"/>
                </a:solidFill>
                <a:ea typeface="Cambria,Bold"/>
                <a:cs typeface="Calibri" panose="020F0502020204030204"/>
              </a:rPr>
              <a:t>Т</a:t>
            </a:r>
            <a:r>
              <a:rPr lang="sr-Cyrl-RS" sz="2400" b="1" dirty="0">
                <a:ea typeface="Cambria,Bold"/>
                <a:cs typeface="Calibri" panose="020F0502020204030204"/>
              </a:rPr>
              <a:t>АВЕ И ОДРЕЂЕНА ДОКУМЕНТАЦИЈА КОЈА ПОТВРЂУЈЕ ДА СУ МЕРЕ ИЗВРШЕНЕ)</a:t>
            </a:r>
            <a:endParaRPr lang="sr-Latn-RS" sz="2400" b="1" dirty="0">
              <a:ea typeface="Calibri" panose="020F0502020204030204"/>
              <a:cs typeface="Times New Roman" panose="02020603050405020304" pitchFamily="18" charset="0"/>
            </a:endParaRPr>
          </a:p>
        </p:txBody>
      </p:sp>
    </p:spTree>
    <p:extLst>
      <p:ext uri="{BB962C8B-B14F-4D97-AF65-F5344CB8AC3E}">
        <p14:creationId xmlns:p14="http://schemas.microsoft.com/office/powerpoint/2010/main" val="752652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92500"/>
          </a:bodyPr>
          <a:lstStyle/>
          <a:p>
            <a:pPr marR="0" algn="just">
              <a:lnSpc>
                <a:spcPct val="107000"/>
              </a:lnSpc>
              <a:spcBef>
                <a:spcPts val="0"/>
              </a:spcBef>
              <a:spcAft>
                <a:spcPts val="800"/>
              </a:spcAft>
            </a:pPr>
            <a:r>
              <a:rPr lang="sr-Cyrl-R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ВАЖНО.</a:t>
            </a:r>
          </a:p>
          <a:p>
            <a:pPr algn="just">
              <a:lnSpc>
                <a:spcPct val="107000"/>
              </a:lnSpc>
              <a:spcBef>
                <a:spcPts val="0"/>
              </a:spcBef>
              <a:spcAft>
                <a:spcPts val="800"/>
              </a:spcAft>
            </a:pPr>
            <a:r>
              <a:rPr lang="sr-Latn-RS" sz="2800" dirty="0"/>
              <a:t>ЗАКОН УТВРЂУЈЕ ДА ИНСПЕКТОР </a:t>
            </a:r>
            <a:r>
              <a:rPr lang="sr-Latn-RS" sz="2800" b="1" dirty="0"/>
              <a:t>КАДА ОТКРИЈЕ НЕЗАКОНИТОСТ </a:t>
            </a:r>
            <a:r>
              <a:rPr lang="sr-Latn-RS" sz="2800" dirty="0"/>
              <a:t>У ПОСЛОВАЊУ ИЛИ ПОСТУПАЊУ НАДЗИРАНОГ СУБЈЕКТА, ОН УКАЗУЈЕ НАДЗИРАНОМ СУБЈЕКТУ НА НЕЗАКОНИТОСТ </a:t>
            </a:r>
            <a:r>
              <a:rPr lang="sr-Latn-RS" sz="2800" b="1" dirty="0"/>
              <a:t>И ОПОМИЊЕ ГА ЗБОГ ТОГА</a:t>
            </a:r>
            <a:r>
              <a:rPr lang="sr-Latn-RS" sz="2800" dirty="0"/>
              <a:t>, ТЕ, У СКЛАДУ СА ОВЛАШЋЕЊИМА ПРОПИСАНИМ У ПОСЕБНОМ ЗАКОНУ, </a:t>
            </a:r>
            <a:r>
              <a:rPr lang="sr-Latn-RS" sz="2800" b="1" dirty="0"/>
              <a:t>НАЛАЖЕ ИЛИ ПРЕДЛАЖЕ МЕРЕ И ОСТАВЉА ПРИМЕРЕН РОК ЗА ОТКЛАЊАЊЕ НЕЗАКОНИТОСТИ</a:t>
            </a:r>
            <a:r>
              <a:rPr lang="sr-Latn-RS" sz="2800" dirty="0"/>
              <a:t> И ШТЕТНИХ ПОСЛЕДИЦА И ИСПУЊАВАЊЕ ПРОПИСАНИХ ОБАВЕЗА, </a:t>
            </a:r>
            <a:r>
              <a:rPr lang="sr-Latn-RS" sz="2800" b="1" dirty="0"/>
              <a:t>И ТО УНОСИ У ЗАПИСНИК О ИНСПЕКЦИЈСКОМ НАДЗОРУ</a:t>
            </a:r>
            <a:r>
              <a:rPr lang="sr-Latn-RS" sz="2800" dirty="0"/>
              <a:t>. </a:t>
            </a:r>
            <a:endParaRPr lang="sr-Cyrl-RS" sz="2800" dirty="0"/>
          </a:p>
          <a:p>
            <a:pPr algn="just">
              <a:lnSpc>
                <a:spcPct val="107000"/>
              </a:lnSpc>
              <a:spcBef>
                <a:spcPts val="0"/>
              </a:spcBef>
              <a:spcAft>
                <a:spcPts val="800"/>
              </a:spcAft>
            </a:pPr>
            <a:r>
              <a:rPr lang="sr-Latn-RS" sz="2800" b="1" dirty="0"/>
              <a:t>ДАКЛЕ, ИНСПЕКТОР НЕ ДОНОСИ ОДМАХ РЕШЕЊЕ</a:t>
            </a:r>
            <a:r>
              <a:rPr lang="sr-Latn-RS" sz="2800" dirty="0"/>
              <a:t>, НЕГО </a:t>
            </a:r>
            <a:r>
              <a:rPr lang="sr-Latn-RS" sz="2800" b="1" dirty="0"/>
              <a:t>КОРЕКТИВНЕ МЕРЕ ИЗРИЧЕ НА ЗАПИСНИК</a:t>
            </a:r>
            <a:r>
              <a:rPr lang="sr-Latn-RS" sz="2800" dirty="0"/>
              <a:t>. АКО ЈЕ ПОСЕБНИМ ЗАКОНОМ ПРОПИСАНО ДА ИНСПЕКТОР ОДМАХ ИЗРИЧЕ МЕРЕ РЕШЕЊЕМ, ПРИМЕЊУЈЕ СЕ ПОСЕБАН ЗАКОН, КАКО ЈЕ ОБЈАШЊЕНО У ПРЕТХОДНИМ ИЗЛАГАЊИМА УЗ ЧЛАН 4. ОВОГ ЗАКОНА.</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781431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92500" lnSpcReduction="10000"/>
          </a:bodyPr>
          <a:lstStyle/>
          <a:p>
            <a:r>
              <a:rPr lang="sr-Latn-RS" sz="3000" b="1" dirty="0">
                <a:solidFill>
                  <a:srgbClr val="FF0000"/>
                </a:solidFill>
              </a:rPr>
              <a:t>ПОСЕБНЕ МЕРЕ НАРЕДБЕ, ЗАБРАНЕ И ЗАПЛЕНЕ </a:t>
            </a:r>
            <a:r>
              <a:rPr lang="sr-Cyrl-RS" sz="2800" dirty="0"/>
              <a:t>(</a:t>
            </a:r>
            <a:r>
              <a:rPr lang="sr-Latn-RS" sz="2800" dirty="0"/>
              <a:t>ЧЛАН 28.</a:t>
            </a:r>
            <a:r>
              <a:rPr lang="sr-Cyrl-RS" sz="2800" dirty="0"/>
              <a:t>)</a:t>
            </a:r>
            <a:endParaRPr lang="sr-Latn-RS" sz="2800" dirty="0"/>
          </a:p>
          <a:p>
            <a:pPr algn="just"/>
            <a:r>
              <a:rPr lang="sr-Latn-RS" sz="2800" dirty="0"/>
              <a:t> </a:t>
            </a:r>
            <a:endParaRPr lang="sr-Latn-RS" sz="1300" dirty="0"/>
          </a:p>
          <a:p>
            <a:pPr algn="just"/>
            <a:r>
              <a:rPr lang="sr-Latn-RS" sz="2800" dirty="0"/>
              <a:t>АКО НАДЗИРАНИ СУБЈЕКАТ </a:t>
            </a:r>
            <a:r>
              <a:rPr lang="sr-Latn-RS" sz="2800" b="1" dirty="0"/>
              <a:t>НЕ ОТКЛОНИ НЕЗАКОНИТОСТ У ОСТАВЉЕНОМ РОКУ</a:t>
            </a:r>
            <a:r>
              <a:rPr lang="sr-Latn-RS" sz="2800" dirty="0"/>
              <a:t>, </a:t>
            </a:r>
            <a:r>
              <a:rPr lang="sr-Latn-RS" sz="2800" b="1" dirty="0"/>
              <a:t>ИНСПЕКТОР</a:t>
            </a:r>
            <a:r>
              <a:rPr lang="sr-Latn-RS" sz="2800" dirty="0"/>
              <a:t> ЈЕ ОВЛАШЋЕН </a:t>
            </a:r>
            <a:r>
              <a:rPr lang="sr-Latn-RS" sz="2800" b="1" dirty="0"/>
              <a:t>ДА ДОНЕСЕ РЕШЕЊЕ И ИЗРЕКНЕ МЕРУ КОЈОМ, ДО ОТКЛАЊАЊА НЕЗАКОНИТОСТИ, НАДЗИРАНОМ СУБЈЕКТУ ЗАБРАЊУЈЕ ОБАВЉАЊЕ ДЕЛАТНОСТИ </a:t>
            </a:r>
            <a:r>
              <a:rPr lang="sr-Latn-RS" sz="2800" dirty="0"/>
              <a:t>ИЛИ ВРШЕЊЕ АКТИВНОСТИ ИЛИ ЗАПЛЕЊУЈЕ ДОКУМЕНТАЦИЈУ, РОБУ И ДРУГЕ ПРЕДМЕТЕ КОЈИ СУ НАДЗИРАНОМ СУБЈЕКТУ ПОСЛУЖИЛИ ЗА ПОВРЕДУ ПРОПИСА ИЛИ СУ ТИМЕ НАСТАЛИ.</a:t>
            </a:r>
          </a:p>
          <a:p>
            <a:pPr algn="just"/>
            <a:r>
              <a:rPr lang="sr-Latn-RS" sz="2800" dirty="0"/>
              <a:t> </a:t>
            </a:r>
          </a:p>
          <a:p>
            <a:pPr algn="just"/>
            <a:r>
              <a:rPr lang="sr-Latn-RS" sz="2800" b="1" dirty="0"/>
              <a:t>ИНСПЕКТОР</a:t>
            </a:r>
            <a:r>
              <a:rPr lang="sr-Latn-RS" sz="2800" dirty="0"/>
              <a:t> ЈЕ ОВЛАШЋЕН </a:t>
            </a:r>
            <a:r>
              <a:rPr lang="sr-Latn-RS" sz="2800" b="1" dirty="0"/>
              <a:t>ДА, БЕЗ ОСТАВЉАЊА РОКА </a:t>
            </a:r>
            <a:r>
              <a:rPr lang="sr-Latn-RS" sz="2800" dirty="0"/>
              <a:t>ЗА ОТКЛАЊАЊЕ НЕЗАКОНИТОСТИ, </a:t>
            </a:r>
            <a:r>
              <a:rPr lang="sr-Latn-RS" sz="2800" b="1" dirty="0"/>
              <a:t>ИЗРЕКНЕ МЕРУ ЗАБРАНЕ ОБАВЉАЊА ДЕЛАТНОСТИ </a:t>
            </a:r>
            <a:r>
              <a:rPr lang="sr-Latn-RS" sz="2800" dirty="0"/>
              <a:t>ИЛИ ВРШЕЊА АКТИВНОСТИ ИЛИ ЗАПЛЕНЕ ПРЕДМЕТА ИЛИ ДОКУМЕНТАЦИЈЕ АКО ЈЕ НЕОПХОДНО ДА СЕ, САГЛАСНО ДЕЛОКРУГУ ИНСПЕКЦИЈЕ, </a:t>
            </a:r>
            <a:r>
              <a:rPr lang="sr-Latn-RS" sz="2800" b="1" dirty="0"/>
              <a:t>ПРЕДУЗМУ ХИТНЕ МЕРЕ РАДИ СПРЕЧАВАЊА ИЛИ ОТКЛАЊАЊА НЕПОСРЕДНЕ ОПАСНОСТИ </a:t>
            </a:r>
            <a:r>
              <a:rPr lang="sr-Latn-RS" sz="2800" dirty="0"/>
              <a:t>ПО ЖИВОТ ИЛИ ЗДРАВЉЕ ЉУДИ, ИМОВИНУ ВЕЋЕ ВРЕДНОСТИ, ПРАВА И ИНТЕРЕСЕ ЗАПОСЛЕНИХ И РАДНО АНГАЖОВАНИХ ЛИЦА</a:t>
            </a:r>
            <a:r>
              <a:rPr lang="sr-Latn-RS" dirty="0"/>
              <a:t>…</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384940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r>
              <a:rPr lang="ru-RU" sz="2800" b="1" dirty="0">
                <a:solidFill>
                  <a:srgbClr val="FF0000"/>
                </a:solidFill>
              </a:rPr>
              <a:t>ПОСТУПАЊЕ ИНСПЕКЦИЈЕ У ПОГЛЕДУ ДЕЛАТНОСТИ ИЛИ АКТИВНОСТИ НАДЗИРАНОГ</a:t>
            </a:r>
          </a:p>
          <a:p>
            <a:r>
              <a:rPr lang="ru-RU" sz="2800" b="1" dirty="0">
                <a:solidFill>
                  <a:srgbClr val="FF0000"/>
                </a:solidFill>
              </a:rPr>
              <a:t>СУБЈЕКТА КОЈА ЈЕ У ДЕЛОКРУГУ ДРУГЕ ИНСПЕКЦИЈЕ</a:t>
            </a:r>
            <a:r>
              <a:rPr lang="ru-RU" b="1" dirty="0"/>
              <a:t>  </a:t>
            </a:r>
            <a:r>
              <a:rPr lang="ru-RU" sz="1800" dirty="0"/>
              <a:t>(</a:t>
            </a:r>
            <a:r>
              <a:rPr lang="sr-Cyrl-RS" sz="1800" dirty="0"/>
              <a:t>Члан 30.)</a:t>
            </a:r>
          </a:p>
          <a:p>
            <a:endParaRPr lang="sr-Cyrl-RS" b="1" dirty="0"/>
          </a:p>
          <a:p>
            <a:pPr algn="just"/>
            <a:r>
              <a:rPr lang="ru-RU" dirty="0"/>
              <a:t>АКО ИНСПЕКТОР НАЂЕ ДА ЈЕ НАДЗИРАНИ СУБЈЕКАТ </a:t>
            </a:r>
            <a:r>
              <a:rPr lang="ru-RU" b="1" dirty="0"/>
              <a:t>ПОВРЕДИО ЗАКОН ИЛИ ДРУГИ ПРОПИС ЧИЈУ ПРИМЕНУ НАДЗИРЕ ДРУГА ИНСПЕКЦИЈА, ДУЖАН ЈЕ ДА</a:t>
            </a:r>
            <a:r>
              <a:rPr lang="ru-RU" dirty="0"/>
              <a:t>, ПРЕМА СВОМ ЗНАЊУ И ИСКУСТВУ, О СТАЊУ КОЈЕ ЈЕ ЗАТЕКАО </a:t>
            </a:r>
            <a:r>
              <a:rPr lang="ru-RU" b="1" dirty="0"/>
              <a:t>САСТАВИ ЗАПИСНИК, КОЈЕГ БЕЗ ОДЛАГАЊА ПРОСЛЕЂУЈЕ ИНСПЕКЦИЈИ У ЧИЈЕМ ДЕЛОКРУГУ ЈЕ ДЕЛАТНОСТ КОЈУ ОБАВЉА </a:t>
            </a:r>
            <a:r>
              <a:rPr lang="ru-RU" dirty="0"/>
              <a:t>ИЛИ АКТИВНОСТ КОЈУ ВРШИ НАДЗИРАНИ СУБЈЕКАТ, КАО И ДРУГОМ НАДЛЕЖНОМ ОРГАНУ И КООРДИНАЦИОНОЈ КОМИСИЈИ, РАДИ ПРЕДУЗИМАЊА </a:t>
            </a:r>
            <a:r>
              <a:rPr lang="ru-RU" b="1" dirty="0"/>
              <a:t>РАДЊИ И МЕРА ИЗ ДЕЛОКРУГА ТЕ ИНСПЕКЦИЈЕ,</a:t>
            </a:r>
            <a:r>
              <a:rPr lang="ru-RU" dirty="0"/>
              <a:t> ОДНОСНО ВРШЕЊА ЗАЈЕДНИЧКОГ ИНСПЕКЦИЈСКОГ НАДЗОРА ИЛИ САРАДЊЕ У </a:t>
            </a:r>
            <a:r>
              <a:rPr lang="sr-Cyrl-RS" dirty="0"/>
              <a:t>ОБАВЉАЊУ ПОСЛОВА.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61165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62500" lnSpcReduction="20000"/>
          </a:bodyPr>
          <a:lstStyle/>
          <a:p>
            <a:pPr marR="0">
              <a:lnSpc>
                <a:spcPct val="107000"/>
              </a:lnSpc>
              <a:spcBef>
                <a:spcPts val="0"/>
              </a:spcBef>
              <a:spcAft>
                <a:spcPts val="800"/>
              </a:spcAft>
            </a:pPr>
            <a:endParaRPr lang="sr-Cyrl-ME"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sr-Cyrl-ME" sz="3600" b="1" dirty="0">
                <a:effectLst/>
                <a:latin typeface="Calibri" panose="020F0502020204030204" pitchFamily="34" charset="0"/>
                <a:ea typeface="Calibri" panose="020F0502020204030204" pitchFamily="34" charset="0"/>
                <a:cs typeface="Times New Roman" panose="02020603050405020304" pitchFamily="18" charset="0"/>
              </a:rPr>
              <a:t>У ПРЕЗЕНТАЦИЈИ ЈЕ АКЦЕНАТ С</a:t>
            </a:r>
            <a:r>
              <a:rPr lang="sr-Cyrl-ME" sz="3600" b="1" dirty="0">
                <a:latin typeface="Calibri" panose="020F0502020204030204" pitchFamily="34" charset="0"/>
                <a:ea typeface="Calibri" panose="020F0502020204030204" pitchFamily="34" charset="0"/>
                <a:cs typeface="Times New Roman" panose="02020603050405020304" pitchFamily="18" charset="0"/>
              </a:rPr>
              <a:t>ТАВЉЕН НА САВЕТОДАВНОЈ И ПРЕВЕНТИВНОЈ УЛОЗИ ПРИМЕНЕ ЗАКОНА О ИНСПЕКЦИЈИ. </a:t>
            </a:r>
          </a:p>
          <a:p>
            <a:pPr marR="0">
              <a:lnSpc>
                <a:spcPct val="107000"/>
              </a:lnSpc>
              <a:spcBef>
                <a:spcPts val="0"/>
              </a:spcBef>
              <a:spcAft>
                <a:spcPts val="800"/>
              </a:spcAft>
            </a:pPr>
            <a:endParaRPr lang="sr-Cyrl-ME" sz="3600" b="1"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sr-Cyrl-ME" sz="3600" b="1" dirty="0">
                <a:latin typeface="Calibri" panose="020F0502020204030204" pitchFamily="34" charset="0"/>
                <a:ea typeface="Calibri" panose="020F0502020204030204" pitchFamily="34" charset="0"/>
                <a:cs typeface="Times New Roman" panose="02020603050405020304" pitchFamily="18" charset="0"/>
              </a:rPr>
              <a:t>У ЦИЉУ САГЛЕДАВАЊЕ ИНСПЕКЦИЈЕ У ЦЕЛИНИ, ОБРАЂЕНИ СУ САМО ОНИ ЧЛАНОВИ ЗАКОНА, КОЈИ СУ ОД ВЕЛИКОГ ЗНАЧАЈА ЗА СПОРТСКЕ РАДНИКЕ КОЈИ ВОДЕ СПОРТСКЕ ОРГАНИЗАЦИЈЕ.</a:t>
            </a:r>
          </a:p>
          <a:p>
            <a:pPr marR="0">
              <a:lnSpc>
                <a:spcPct val="107000"/>
              </a:lnSpc>
              <a:spcBef>
                <a:spcPts val="0"/>
              </a:spcBef>
              <a:spcAft>
                <a:spcPts val="800"/>
              </a:spcAft>
            </a:pPr>
            <a:endParaRPr lang="sr-Cyrl-ME" sz="3600" b="1"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sr-Cyrl-ME" sz="3600" b="1" dirty="0">
                <a:latin typeface="Calibri" panose="020F0502020204030204" pitchFamily="34" charset="0"/>
                <a:ea typeface="Calibri" panose="020F0502020204030204" pitchFamily="34" charset="0"/>
                <a:cs typeface="Times New Roman" panose="02020603050405020304" pitchFamily="18" charset="0"/>
              </a:rPr>
              <a:t>У ВИДЕО ПРЕЗЕНТАЦИЈИ ЋЕ БИТИ ПРЕДСТАВЉЕНА ИСКУСТВА ИЗ ПРАКСЕ У ПРИМЕНИ ЗАКОНА, А ПАУЕР ПОИНТ (</a:t>
            </a:r>
            <a:r>
              <a:rPr lang="sr-Latn-RS" sz="3600" b="1" dirty="0">
                <a:latin typeface="Calibri" panose="020F0502020204030204" pitchFamily="34" charset="0"/>
                <a:ea typeface="Calibri" panose="020F0502020204030204" pitchFamily="34" charset="0"/>
                <a:cs typeface="Times New Roman" panose="02020603050405020304" pitchFamily="18" charset="0"/>
              </a:rPr>
              <a:t>POWER POINT) </a:t>
            </a:r>
            <a:r>
              <a:rPr lang="sr-Cyrl-ME" sz="3600" b="1" dirty="0">
                <a:latin typeface="Calibri" panose="020F0502020204030204" pitchFamily="34" charset="0"/>
                <a:ea typeface="Calibri" panose="020F0502020204030204" pitchFamily="34" charset="0"/>
                <a:cs typeface="Times New Roman" panose="02020603050405020304" pitchFamily="18" charset="0"/>
              </a:rPr>
              <a:t>ПРЕЗЕНТАЦИЈА ЋЕ ОСТАТИ КАО ПОДСЕТНИК И ВОДИЧ ЗА СВАКОДНЕВНУ УПОТРЕБУ ДА СЕ МОГУ ЛАКШЕ ПРОНАЋИ ДЕЛОВИ ЗАКОНА КОЈИ СУ НАЈВИШЕ ПОТРЕБНИ У ПРАКСИ.</a:t>
            </a:r>
          </a:p>
          <a:p>
            <a:pPr marR="0">
              <a:lnSpc>
                <a:spcPct val="107000"/>
              </a:lnSpc>
              <a:spcBef>
                <a:spcPts val="0"/>
              </a:spcBef>
              <a:spcAft>
                <a:spcPts val="800"/>
              </a:spcAft>
            </a:pPr>
            <a:endParaRPr lang="sr-Cyrl-ME" sz="3600" b="1"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sr-Cyrl-ME" sz="3600" b="1" dirty="0">
                <a:effectLst/>
                <a:latin typeface="Calibri" panose="020F0502020204030204" pitchFamily="34" charset="0"/>
                <a:ea typeface="Calibri" panose="020F0502020204030204" pitchFamily="34" charset="0"/>
                <a:cs typeface="Times New Roman" panose="02020603050405020304" pitchFamily="18" charset="0"/>
              </a:rPr>
              <a:t>У ДРУГОМ ДЕЛУ</a:t>
            </a:r>
            <a:r>
              <a:rPr lang="sr-Cyrl-ME" sz="3600" b="1"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a:t>
            </a:r>
            <a:r>
              <a:rPr lang="sr-Cyrl-ME" sz="3600" b="1" dirty="0">
                <a:effectLst/>
                <a:latin typeface="Calibri" panose="020F0502020204030204" pitchFamily="34" charset="0"/>
                <a:ea typeface="Calibri" panose="020F0502020204030204" pitchFamily="34" charset="0"/>
                <a:cs typeface="Times New Roman" panose="02020603050405020304" pitchFamily="18" charset="0"/>
              </a:rPr>
              <a:t> У ПОСЕБНОЈ ПРЕЗЕНТАЦИЈИ, СУ ПРИКАЗАНЕ 4 (четири) КОНТРОЛНЕ ЛИСТЕ КОЈЕ ИНСПЕКЦИЈА КОРИСТИ КОД СПРОВОЂЕЊА ИНСПЕКЦИЈСКОГ НАДЗОРА.</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72700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5" y="975445"/>
            <a:ext cx="5925052" cy="5741987"/>
          </a:xfrm>
        </p:spPr>
        <p:txBody>
          <a:bodyPr>
            <a:normAutofit fontScale="55000" lnSpcReduction="20000"/>
          </a:bodyPr>
          <a:lstStyle/>
          <a:p>
            <a:r>
              <a:rPr lang="sr-Latn-RS" sz="3600" b="1" dirty="0">
                <a:solidFill>
                  <a:srgbClr val="FF0000"/>
                </a:solidFill>
              </a:rPr>
              <a:t>ЗАПИСНИК О ИНСПЕКЦИЈСКОМ НАДЗОРУ</a:t>
            </a:r>
            <a:r>
              <a:rPr lang="sr-Latn-RS" b="1" dirty="0"/>
              <a:t> </a:t>
            </a:r>
            <a:r>
              <a:rPr lang="sr-Latn-RS" dirty="0"/>
              <a:t>(ЧЛАН 35.)</a:t>
            </a:r>
          </a:p>
          <a:p>
            <a:r>
              <a:rPr lang="sr-Latn-RS" b="1" dirty="0"/>
              <a:t> </a:t>
            </a:r>
            <a:endParaRPr lang="sr-Latn-RS" dirty="0"/>
          </a:p>
          <a:p>
            <a:r>
              <a:rPr lang="sr-Latn-RS" sz="2900" b="1" dirty="0"/>
              <a:t>ИНСПЕКТОР САЧИЊАВА ЗАПИСНИК </a:t>
            </a:r>
            <a:r>
              <a:rPr lang="sr-Latn-RS" sz="2900" dirty="0"/>
              <a:t>О ИНСПЕКЦИЈСКОМ НАДЗОРУ.</a:t>
            </a:r>
          </a:p>
          <a:p>
            <a:r>
              <a:rPr lang="sr-Latn-RS" sz="2900" dirty="0"/>
              <a:t> </a:t>
            </a:r>
          </a:p>
          <a:p>
            <a:r>
              <a:rPr lang="sr-Latn-RS" sz="2900" b="1" dirty="0"/>
              <a:t>У ЗАПИСНИК СЕ УНОСЕ: </a:t>
            </a:r>
          </a:p>
          <a:p>
            <a:pPr marL="457200" lvl="0" indent="-457200" algn="l">
              <a:buFont typeface="Wingdings" panose="05000000000000000000" pitchFamily="2" charset="2"/>
              <a:buChar char="Ø"/>
            </a:pPr>
            <a:r>
              <a:rPr lang="sr-Latn-RS" sz="2900" b="1" dirty="0"/>
              <a:t>ПОДАЦИ ИЗ НАЛОГА </a:t>
            </a:r>
            <a:r>
              <a:rPr lang="sr-Latn-RS" sz="2900" dirty="0"/>
              <a:t>ЗА ИНСПЕКЦИЈСКИ НАДЗОР АКО ЈЕ ИЗДАТ; </a:t>
            </a:r>
          </a:p>
          <a:p>
            <a:pPr marL="457200" lvl="0" indent="-457200" algn="l">
              <a:buFont typeface="Wingdings" panose="05000000000000000000" pitchFamily="2" charset="2"/>
              <a:buChar char="Ø"/>
            </a:pPr>
            <a:r>
              <a:rPr lang="sr-Latn-RS" sz="2900" b="1" dirty="0"/>
              <a:t>ВРЕМЕ И МЕСТО </a:t>
            </a:r>
            <a:r>
              <a:rPr lang="sr-Latn-RS" sz="2900" dirty="0"/>
              <a:t>ИНСПЕКЦИЈСКОГ НАДЗОРА ;</a:t>
            </a:r>
          </a:p>
          <a:p>
            <a:pPr marL="457200" lvl="0" indent="-457200" algn="l">
              <a:buFont typeface="Wingdings" panose="05000000000000000000" pitchFamily="2" charset="2"/>
              <a:buChar char="Ø"/>
            </a:pPr>
            <a:r>
              <a:rPr lang="sr-Latn-RS" sz="2900" b="1" dirty="0"/>
              <a:t>ОПИС ПРЕДУЗЕТИХ РАДЊИ И ПОПИС ПРЕУЗЕТИХ ДОКУМЕНАТА; </a:t>
            </a:r>
          </a:p>
          <a:p>
            <a:pPr marL="457200" lvl="0" indent="-457200" algn="l">
              <a:buFont typeface="Wingdings" panose="05000000000000000000" pitchFamily="2" charset="2"/>
              <a:buChar char="Ø"/>
            </a:pPr>
            <a:r>
              <a:rPr lang="sr-Latn-RS" sz="2900" dirty="0"/>
              <a:t>ПОДАЦИ О БРОЈУ УЗЕТИХ УЗОРАКА; </a:t>
            </a:r>
          </a:p>
          <a:p>
            <a:pPr marL="457200" lvl="0" indent="-457200" algn="l">
              <a:buFont typeface="Wingdings" panose="05000000000000000000" pitchFamily="2" charset="2"/>
              <a:buChar char="Ø"/>
            </a:pPr>
            <a:r>
              <a:rPr lang="sr-Latn-RS" sz="2900" b="1" dirty="0"/>
              <a:t>ИЗЈАВЕ КОЈЕ СУ ДАТЕ</a:t>
            </a:r>
            <a:r>
              <a:rPr lang="sr-Latn-RS" sz="2900" dirty="0"/>
              <a:t>; </a:t>
            </a:r>
          </a:p>
          <a:p>
            <a:pPr marL="457200" lvl="0" indent="-457200" algn="l">
              <a:buFont typeface="Wingdings" panose="05000000000000000000" pitchFamily="2" charset="2"/>
              <a:buChar char="Ø"/>
            </a:pPr>
            <a:r>
              <a:rPr lang="sr-Latn-RS" sz="2900" dirty="0"/>
              <a:t>ОПИС ДРУГИХ ИЗВЕДЕНИХ ДОКАЗА; </a:t>
            </a:r>
          </a:p>
          <a:p>
            <a:pPr marL="457200" lvl="0" indent="-457200" algn="l">
              <a:buFont typeface="Wingdings" panose="05000000000000000000" pitchFamily="2" charset="2"/>
              <a:buChar char="Ø"/>
            </a:pPr>
            <a:r>
              <a:rPr lang="sr-Latn-RS" sz="2900" dirty="0"/>
              <a:t>ЗАХТЕВИ ЗА ИЗУЗЕЋЕ КОЈИ СУ ПОДНЕТИ; </a:t>
            </a:r>
          </a:p>
          <a:p>
            <a:pPr marL="457200" lvl="0" indent="-457200" algn="l">
              <a:buFont typeface="Wingdings" panose="05000000000000000000" pitchFamily="2" charset="2"/>
              <a:buChar char="Ø"/>
            </a:pPr>
            <a:r>
              <a:rPr lang="sr-Latn-RS" sz="2900" dirty="0"/>
              <a:t>УТВРЂЕНО ЧИЊЕНИЧНО СТАЊЕ; </a:t>
            </a:r>
          </a:p>
          <a:p>
            <a:pPr marL="457200" lvl="0" indent="-457200" algn="l">
              <a:buFont typeface="Wingdings" panose="05000000000000000000" pitchFamily="2" charset="2"/>
              <a:buChar char="Ø"/>
            </a:pPr>
            <a:r>
              <a:rPr lang="sr-Latn-RS" sz="2900" b="1" dirty="0"/>
              <a:t>КОНСТАТАЦИЈА ЗАКОНИТОГ ПОСЛОВАЊА </a:t>
            </a:r>
            <a:r>
              <a:rPr lang="sr-Latn-RS" sz="2900" dirty="0"/>
              <a:t>И ПОСТУПАЊА НАДЗИРАНОГ СУБЈЕКТА; </a:t>
            </a:r>
          </a:p>
          <a:p>
            <a:pPr marL="457200" lvl="0" indent="-457200" algn="l">
              <a:buFont typeface="Wingdings" panose="05000000000000000000" pitchFamily="2" charset="2"/>
              <a:buChar char="Ø"/>
            </a:pPr>
            <a:r>
              <a:rPr lang="sr-Latn-RS" sz="2900" b="1" dirty="0"/>
              <a:t>ОПИС ОТКРИВЕНИХ НЕЗАКОНИТОСТИ</a:t>
            </a:r>
            <a:r>
              <a:rPr lang="sr-Latn-RS" sz="2900" dirty="0"/>
              <a:t>, СА НАВОЂЕЊЕМ </a:t>
            </a:r>
            <a:r>
              <a:rPr lang="sr-Latn-RS" sz="2900" b="1" dirty="0"/>
              <a:t>ДОКАЗА</a:t>
            </a:r>
            <a:r>
              <a:rPr lang="sr-Latn-RS" sz="2900" dirty="0"/>
              <a:t> НА ОСНОВУ КОЈЕГ ЈЕ ОДРЕЂЕНА ЧИЊЕНИЦА </a:t>
            </a:r>
            <a:r>
              <a:rPr lang="sr-Latn-RS" sz="2900" b="1" dirty="0"/>
              <a:t>УТВРЂЕНА И ПРАВНОГ ОСНОВА </a:t>
            </a:r>
            <a:r>
              <a:rPr lang="sr-Latn-RS" sz="2900" dirty="0"/>
              <a:t>ЗА УТВРЂИВАЊЕ НЕЗАКОНИТОСТИ; </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
        <p:nvSpPr>
          <p:cNvPr id="6" name="Subtitle 2">
            <a:extLst>
              <a:ext uri="{FF2B5EF4-FFF2-40B4-BE49-F238E27FC236}">
                <a16:creationId xmlns:a16="http://schemas.microsoft.com/office/drawing/2014/main" id="{C5B32ACE-9013-4655-85C1-952889FCAEB8}"/>
              </a:ext>
            </a:extLst>
          </p:cNvPr>
          <p:cNvSpPr txBox="1">
            <a:spLocks/>
          </p:cNvSpPr>
          <p:nvPr/>
        </p:nvSpPr>
        <p:spPr>
          <a:xfrm>
            <a:off x="5991727" y="1503947"/>
            <a:ext cx="5925052" cy="5213485"/>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lvl="0" indent="-457200" algn="l">
              <a:buFont typeface="Wingdings" panose="05000000000000000000" pitchFamily="2" charset="2"/>
              <a:buChar char="Ø"/>
            </a:pPr>
            <a:r>
              <a:rPr lang="sr-Latn-RS" b="1" dirty="0"/>
              <a:t>МЕРЕ КОЈЕ СЕ ИЗРИЧУ </a:t>
            </a:r>
            <a:r>
              <a:rPr lang="sr-Latn-RS" dirty="0"/>
              <a:t>СА НАВОЂЕЊЕМ </a:t>
            </a:r>
            <a:r>
              <a:rPr lang="sr-Latn-RS" b="1" dirty="0"/>
              <a:t>ПРАВНОГ ОСНОВА </a:t>
            </a:r>
            <a:r>
              <a:rPr lang="sr-Latn-RS" dirty="0"/>
              <a:t>НА КОМЕ СУ ЗАСНОВАНЕ И РОКОМ ЗА ПОСТУПАЊЕ ПО ЊИМА;</a:t>
            </a:r>
          </a:p>
          <a:p>
            <a:pPr marL="457200" lvl="0" indent="-457200" algn="l">
              <a:buFont typeface="Wingdings" panose="05000000000000000000" pitchFamily="2" charset="2"/>
              <a:buChar char="Ø"/>
            </a:pPr>
            <a:r>
              <a:rPr lang="sr-Latn-RS" dirty="0"/>
              <a:t>ОДГОВАРАЈУЋА ОБРАЗЛОЖЕЊА; </a:t>
            </a:r>
          </a:p>
          <a:p>
            <a:pPr marL="457200" lvl="0" indent="-457200" algn="l">
              <a:buFont typeface="Wingdings" panose="05000000000000000000" pitchFamily="2" charset="2"/>
              <a:buChar char="Ø"/>
            </a:pPr>
            <a:r>
              <a:rPr lang="sr-Latn-RS" b="1" dirty="0"/>
              <a:t>ОБАВЕЗА</a:t>
            </a:r>
            <a:r>
              <a:rPr lang="sr-Latn-RS" dirty="0"/>
              <a:t> НАДЗИРАНОГ СУБЈЕКТА ДА ОБАВЕШТАВА ИНСПЕКТОРА </a:t>
            </a:r>
            <a:r>
              <a:rPr lang="sr-Latn-RS" b="1" dirty="0"/>
              <a:t>О ПОСТУПАЊУ ПО МЕРАМА </a:t>
            </a:r>
            <a:r>
              <a:rPr lang="sr-Latn-RS" dirty="0"/>
              <a:t>И РОК ЗА ТО ОБАВЕШТАВАЊЕ; </a:t>
            </a:r>
          </a:p>
          <a:p>
            <a:pPr marL="457200" lvl="0" indent="-457200" algn="l">
              <a:buFont typeface="Wingdings" panose="05000000000000000000" pitchFamily="2" charset="2"/>
              <a:buChar char="Ø"/>
            </a:pPr>
            <a:r>
              <a:rPr lang="sr-Latn-RS" b="1" dirty="0"/>
              <a:t>ПОДАЦИ О ПОДНЕТИМ КРИВИЧНИМ ПРИЈАВАМА, ПРИЈАВАМА ЗА ПРИВРЕДНИ ПРЕСТУП И ЗАХТЕВИМА</a:t>
            </a:r>
            <a:r>
              <a:rPr lang="sr-Cyrl-RS" b="1" dirty="0"/>
              <a:t> </a:t>
            </a:r>
            <a:r>
              <a:rPr lang="sr-Latn-RS" b="1" dirty="0"/>
              <a:t>ЗА ПОКРЕТАЊЕ ПРЕКРШАЈНОГ ПОСТУПКА</a:t>
            </a:r>
            <a:r>
              <a:rPr lang="sr-Latn-RS" dirty="0"/>
              <a:t>, АКО СУ ПОДНЕТЕ, ОДНОСНО ИЗДАТИМ ПРЕКРШАЈНИМ НАЛОЗИМА, АКО СУ ИЗДАТИ, ОДНОСНО, У СКЛАДУ СА ЧЛАНОМ 42. СТАВ 3. ОВОГ ЗАКОНА, НЕПОДНОШЕЊЕ ЗАХТЕВА ЗА ПОКРЕТАЊЕ ПРЕКРШАЈНОГ ПОСТУПКА, ОДНОСНО НЕИЗДАВАЊЕ ПРЕКРШАЈНОГ НАЛОГА; </a:t>
            </a:r>
          </a:p>
          <a:p>
            <a:pPr marL="457200" lvl="0" indent="-457200" algn="l">
              <a:buFont typeface="Wingdings" panose="05000000000000000000" pitchFamily="2" charset="2"/>
              <a:buChar char="Ø"/>
            </a:pPr>
            <a:r>
              <a:rPr lang="sr-Latn-RS" b="1" dirty="0"/>
              <a:t>ПОДАЦИ О ДРУГИМ МЕРАМА И РАДЊАМА </a:t>
            </a:r>
            <a:r>
              <a:rPr lang="sr-Latn-RS" dirty="0"/>
              <a:t>НА КОЈЕ ЈЕ ИНСПЕКТОР ОВЛАШЋЕН, АКО СУ ПРЕДУЗЕТЕ; </a:t>
            </a:r>
          </a:p>
          <a:p>
            <a:pPr marL="457200" lvl="0" indent="-457200" algn="l">
              <a:buFont typeface="Wingdings" panose="05000000000000000000" pitchFamily="2" charset="2"/>
              <a:buChar char="Ø"/>
            </a:pPr>
            <a:r>
              <a:rPr lang="sr-Latn-RS" b="1" dirty="0"/>
              <a:t>РОК ЗА ДАВАЊЕ ПРИМЕДАБА НА ЗАПИСНИК</a:t>
            </a:r>
            <a:r>
              <a:rPr lang="sr-Latn-RS" dirty="0"/>
              <a:t>; </a:t>
            </a:r>
          </a:p>
          <a:p>
            <a:pPr marL="457200" lvl="0" indent="-457200" algn="l">
              <a:buFont typeface="Wingdings" panose="05000000000000000000" pitchFamily="2" charset="2"/>
              <a:buChar char="Ø"/>
            </a:pPr>
            <a:r>
              <a:rPr lang="sr-Latn-RS" dirty="0"/>
              <a:t>Н</a:t>
            </a:r>
            <a:r>
              <a:rPr lang="sr-Latn-RS" b="1" dirty="0"/>
              <a:t>АВОЂЕЊЕ ДА ЈЕ ЗАПИСНИК СА ИЛИ БЕЗ ПРИМЕДАБА </a:t>
            </a:r>
            <a:r>
              <a:rPr lang="sr-Latn-RS" dirty="0"/>
              <a:t>ПРОЧИТАН ЛИЦУ КОЈЕ ПРИСУСТВУЈЕ НАДЗОРУ;</a:t>
            </a:r>
          </a:p>
          <a:p>
            <a:pPr marL="457200" lvl="0" indent="-457200" algn="l">
              <a:buFont typeface="Wingdings" panose="05000000000000000000" pitchFamily="2" charset="2"/>
              <a:buChar char="Ø"/>
            </a:pPr>
            <a:r>
              <a:rPr lang="sr-Latn-RS" b="1" dirty="0"/>
              <a:t>ДРУГИ ПОДАЦИ </a:t>
            </a:r>
            <a:r>
              <a:rPr lang="sr-Latn-RS" dirty="0"/>
              <a:t>И НАВОДИ ОД ЗНАЧАЈА ЗА ИНСПЕКЦИЈСКИ НАДЗОР.</a:t>
            </a:r>
          </a:p>
        </p:txBody>
      </p:sp>
    </p:spTree>
    <p:extLst>
      <p:ext uri="{BB962C8B-B14F-4D97-AF65-F5344CB8AC3E}">
        <p14:creationId xmlns:p14="http://schemas.microsoft.com/office/powerpoint/2010/main" val="1053022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r>
              <a:rPr lang="sr-Cyrl-RS" sz="2800" b="1" dirty="0">
                <a:solidFill>
                  <a:srgbClr val="FF0000"/>
                </a:solidFill>
              </a:rPr>
              <a:t>ПРИМЕДБЕ НА ЗАПИСНИК  </a:t>
            </a:r>
            <a:r>
              <a:rPr lang="sr-Cyrl-RS" b="1" dirty="0"/>
              <a:t>(ЧЛАН 36.)</a:t>
            </a:r>
          </a:p>
          <a:p>
            <a:endParaRPr lang="sr-Cyrl-RS" b="1" dirty="0"/>
          </a:p>
          <a:p>
            <a:pPr algn="just"/>
            <a:r>
              <a:rPr lang="ru-RU" b="1" dirty="0"/>
              <a:t>НАДЗИРАНИ СУБЈЕКАТ ИМА ПРАВО </a:t>
            </a:r>
            <a:r>
              <a:rPr lang="ru-RU" dirty="0"/>
              <a:t>ДА У </a:t>
            </a:r>
            <a:r>
              <a:rPr lang="ru-RU" b="1" dirty="0"/>
              <a:t>ПИСАНОМ ОБЛИКУ СТАВИ ПРИМЕДБЕ </a:t>
            </a:r>
            <a:r>
              <a:rPr lang="ru-RU" dirty="0"/>
              <a:t>НА ЗАПИСНИК О ИНСПЕКЦИЈСКОМ НАДЗОРУ, </a:t>
            </a:r>
            <a:r>
              <a:rPr lang="ru-RU" b="1" dirty="0"/>
              <a:t>У РОКУ ОД ПЕТ РАДНИХ ДАНА ОД ЊЕГОВОГ </a:t>
            </a:r>
            <a:r>
              <a:rPr lang="sr-Cyrl-RS" b="1" dirty="0"/>
              <a:t>ПРИЈЕМА</a:t>
            </a:r>
            <a:r>
              <a:rPr lang="sr-Cyrl-RS" dirty="0"/>
              <a:t>.</a:t>
            </a:r>
          </a:p>
          <a:p>
            <a:pPr algn="just"/>
            <a:r>
              <a:rPr lang="ru-RU" dirty="0"/>
              <a:t>ИНСПЕКТОР ОЦЕЊУЈЕ ПРИМЕДБЕ, СВЕ ЗАЈЕДНО И СВАКУ ЗАСЕБНО, И У МЕЂУСОБНОЈ </a:t>
            </a:r>
            <a:r>
              <a:rPr lang="sr-Cyrl-RS" dirty="0"/>
              <a:t>ВЕЗИ.</a:t>
            </a:r>
          </a:p>
          <a:p>
            <a:pPr algn="just"/>
            <a:r>
              <a:rPr lang="ru-RU" dirty="0"/>
              <a:t>ИНСПЕКТОР </a:t>
            </a:r>
            <a:r>
              <a:rPr lang="ru-RU" b="1" dirty="0"/>
              <a:t>МОЖЕ ПОСЛЕ ТОГА ДА ИЗВРШИ ДОПУНСКИ ИНСПЕКЦИЈСКИ НАДЗОР</a:t>
            </a:r>
            <a:r>
              <a:rPr lang="ru-RU" dirty="0"/>
              <a:t>, ДА БИ УТВРДИО ЧИЊЕНИЦЕ НА КОЈЕ СЕ ПРИМЕДБЕ ОДНОСЕ.</a:t>
            </a:r>
          </a:p>
          <a:p>
            <a:pPr algn="just"/>
            <a:r>
              <a:rPr lang="ru-RU" dirty="0"/>
              <a:t>АКО СУ У ПРИМЕДБАМА НА ЗАПИСНИК ИЗНЕТЕ НОВЕ ЧИЊЕНИЦЕ И НОВИ ДОКАЗИ, ЗБОГ КОЈИХ ТРЕБА ИЗМЕНИТИ ЧИЊЕНИЧНО СТАЊЕ КОЈЕ ЈЕ УТВРЂЕНО У ЗАПИСНИКУ ИЛИ ДРУКЧИЈЕ ПРАВНЕ И ДРУГЕ ОЦЕНЕ, ИНСПЕКТОР О ТОМЕ С</a:t>
            </a:r>
            <a:r>
              <a:rPr lang="ru-RU" b="1" dirty="0"/>
              <a:t>АСТАВЉА ДОПУНУ ЗАПИСНИКА, НА КОЈУ СЕ НЕ МОЖЕ СТАВИТИ ПРИМЕДБА</a:t>
            </a:r>
            <a:r>
              <a:rPr lang="ru-RU" dirty="0"/>
              <a:t>.</a:t>
            </a:r>
          </a:p>
          <a:p>
            <a:pPr algn="just"/>
            <a:r>
              <a:rPr lang="ru-RU" b="1" dirty="0"/>
              <a:t>ПОСТУПАЈУЋИ ПО ПРИМЕДБАМА НА ЗАПИСНИК, ИНСПЕКТОР МОЖЕ ДА ИЗМЕНИ ПРЕДЛОЖЕНУ ИЛИ НАЛОЖЕНУ, ОДНОСНО ИЗРЕЧЕНУ МЕРУ ИЛИ ДА ОДУСТАНЕ ОД ЊЕ.</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325306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r>
              <a:rPr lang="sr-Cyrl-RS" sz="2800" b="1" dirty="0">
                <a:solidFill>
                  <a:srgbClr val="FF0000"/>
                </a:solidFill>
              </a:rPr>
              <a:t>РЕШЕЊЕ</a:t>
            </a:r>
            <a:r>
              <a:rPr lang="sr-Cyrl-RS" sz="2800" dirty="0"/>
              <a:t> </a:t>
            </a:r>
            <a:r>
              <a:rPr lang="sr-Cyrl-RS" sz="1800" dirty="0"/>
              <a:t>(ЧЛАН 37.)</a:t>
            </a:r>
          </a:p>
          <a:p>
            <a:endParaRPr lang="sr-Cyrl-RS" dirty="0"/>
          </a:p>
          <a:p>
            <a:pPr algn="just"/>
            <a:r>
              <a:rPr lang="ru-RU" b="1" dirty="0"/>
              <a:t>РЕШЕЊЕМ ИНСПЕКТОР ОДЛУЧУЈЕ О МЕРАМА </a:t>
            </a:r>
            <a:r>
              <a:rPr lang="ru-RU" dirty="0"/>
              <a:t>УПРАВЉЕНИМ ПРЕМА НАДЗИРАНОМ </a:t>
            </a:r>
            <a:r>
              <a:rPr lang="sr-Cyrl-RS" dirty="0"/>
              <a:t>СУБЈЕКТУ.</a:t>
            </a:r>
          </a:p>
          <a:p>
            <a:pPr algn="just"/>
            <a:endParaRPr lang="sr-Cyrl-RS" dirty="0"/>
          </a:p>
          <a:p>
            <a:pPr algn="just"/>
            <a:r>
              <a:rPr lang="ru-RU" b="1" dirty="0"/>
              <a:t>АКО ИНСПЕКТОР У ВРШЕЊУ ИНСПЕКЦИЈСКОГ НАДЗОРА НЕ УТВРДИ НЕЗАКОНИТОСТИ, НЕПРАВИЛНОСТИ </a:t>
            </a:r>
            <a:r>
              <a:rPr lang="ru-RU" dirty="0"/>
              <a:t>ИЛИ НЕДОСТАТКЕ, ОН НЕ ДОНОСИ РЕШЕЊЕ ИЛИ ЗАКЉУЧАК И ТАДА ОКОНЧАВА ПОСТУПАК ИНСПЕКЦИЈСКОГ НАДЗОРА </a:t>
            </a:r>
            <a:r>
              <a:rPr lang="ru-RU" b="1" dirty="0"/>
              <a:t>ДОСТАВЉАЊЕМ НАДЗИРАНОМ СУБЈЕКТУ ЗАПИСНИКА У КОМЕ СЕ НАВОДИ ДА НИСУ УТВРЂЕНЕ НЕЗАКОНИТОСТИ</a:t>
            </a:r>
            <a:r>
              <a:rPr lang="ru-RU" dirty="0"/>
              <a:t>, НЕПРАВИЛНОСТИ ИЛИ НЕДОСТАЦИ У ЊЕГОВОМ ПОСЛОВАЊУ ИЛИ ПОСТУПАЊУ. </a:t>
            </a:r>
          </a:p>
          <a:p>
            <a:pPr algn="just"/>
            <a:r>
              <a:rPr lang="ru-RU" dirty="0"/>
              <a:t>МЕЂУТИМ, АКО У ВРШЕЊУ </a:t>
            </a:r>
            <a:r>
              <a:rPr lang="ru-RU" b="1" dirty="0"/>
              <a:t>ВАНРЕДНОГ УТВРЂУЈУЋЕГ</a:t>
            </a:r>
            <a:r>
              <a:rPr lang="ru-RU" dirty="0"/>
              <a:t>, ОДНОСНО </a:t>
            </a:r>
            <a:r>
              <a:rPr lang="ru-RU" b="1" dirty="0"/>
              <a:t>ПОТВРЂУЈУЋЕГ ИНСПЕКЦИЈСКОГ НАДЗОРА</a:t>
            </a:r>
            <a:r>
              <a:rPr lang="ru-RU" dirty="0"/>
              <a:t> ИЗ ЧЛАНА 6. СТАВ 4. ОВОГ ЗАКОНА ИНСПЕКТОР НЕ УТВРДИ НЕЗАКОНИТОСТИ, НЕПРАВИЛНОСТИ ИЛИ НЕДОСТАТКЕ, </a:t>
            </a:r>
            <a:r>
              <a:rPr lang="ru-RU" b="1" dirty="0"/>
              <a:t>ОН ДОНОСИ РЕШЕЊЕ О ИСПУЊЕНОСТИ ПРОПИСАНИХ УСЛОВА</a:t>
            </a:r>
            <a:r>
              <a:rPr lang="ru-RU" dirty="0"/>
              <a:t> ИЛИ ПОТВРЂИВАЊУ ЗАКОНИТОСТИ И БЕЗБЕДНОСТИ </a:t>
            </a:r>
            <a:r>
              <a:rPr lang="sr-Cyrl-RS" dirty="0"/>
              <a:t>ПОСТУПАЊА ИЛИ ПОСЛОВАЊА.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394345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85000" lnSpcReduction="20000"/>
          </a:bodyPr>
          <a:lstStyle/>
          <a:p>
            <a:r>
              <a:rPr lang="sr-Cyrl-RS" sz="4000" b="1" dirty="0">
                <a:solidFill>
                  <a:srgbClr val="FF0000"/>
                </a:solidFill>
              </a:rPr>
              <a:t>ЖАЛБА</a:t>
            </a:r>
            <a:r>
              <a:rPr lang="sr-Cyrl-RS" b="1" dirty="0"/>
              <a:t>  </a:t>
            </a:r>
            <a:r>
              <a:rPr lang="sr-Cyrl-RS" dirty="0"/>
              <a:t>(ЧЛАН 39.)</a:t>
            </a:r>
          </a:p>
          <a:p>
            <a:pPr algn="just"/>
            <a:r>
              <a:rPr lang="ru-RU" b="1" dirty="0"/>
              <a:t>ПРОТИВ РЕШЕЊА </a:t>
            </a:r>
            <a:r>
              <a:rPr lang="ru-RU" dirty="0"/>
              <a:t>ИНСПЕКТОРА МОЖЕ СЕ </a:t>
            </a:r>
            <a:r>
              <a:rPr lang="ru-RU" b="1" dirty="0"/>
              <a:t>ИЗЈАВИТИ ЖАЛБА У РОКУ ОД 15 ДАНА ОД  </a:t>
            </a:r>
            <a:r>
              <a:rPr lang="sr-Cyrl-RS" b="1" dirty="0"/>
              <a:t>ДАНА ДОСТАВЕ ПИСАНОГ РЕШЕЊА</a:t>
            </a:r>
            <a:r>
              <a:rPr lang="sr-Cyrl-RS" dirty="0"/>
              <a:t>.</a:t>
            </a:r>
          </a:p>
          <a:p>
            <a:pPr algn="just"/>
            <a:endParaRPr lang="sr-Cyrl-RS" dirty="0"/>
          </a:p>
          <a:p>
            <a:pPr algn="just"/>
            <a:r>
              <a:rPr lang="ru-RU" b="1" dirty="0"/>
              <a:t>ЖАЛБА ПРОТИВ ЗАКЉУЧКА </a:t>
            </a:r>
            <a:r>
              <a:rPr lang="ru-RU" dirty="0"/>
              <a:t>ПРОТИВ КОГА ЈЕ ДОЗВОЉЕНО </a:t>
            </a:r>
            <a:r>
              <a:rPr lang="ru-RU" b="1" dirty="0"/>
              <a:t>ИЗЈАВИТИ ЖАЛБУ МОЖЕ СЕ ИЗЈАВИТИ У РОКУ ОД ТРИ ДАНА ОД ДАНА ДОСТАВЉАЊА ТОГ ЗАКЉУЧКА.</a:t>
            </a:r>
          </a:p>
          <a:p>
            <a:pPr algn="just"/>
            <a:endParaRPr lang="ru-RU" dirty="0"/>
          </a:p>
          <a:p>
            <a:pPr algn="just"/>
            <a:r>
              <a:rPr lang="sr-Cyrl-RS" b="1" dirty="0"/>
              <a:t>ЖАЛБА ОДЛАЖЕ ИЗВРШЕЊЕ РЕШЕЊА</a:t>
            </a:r>
            <a:r>
              <a:rPr lang="sr-Cyrl-RS" dirty="0"/>
              <a:t>.</a:t>
            </a:r>
          </a:p>
          <a:p>
            <a:pPr algn="just"/>
            <a:endParaRPr lang="sr-Cyrl-RS" dirty="0"/>
          </a:p>
          <a:p>
            <a:pPr algn="just"/>
            <a:r>
              <a:rPr lang="ru-RU" dirty="0"/>
              <a:t>ИЗУЗЕТНО ОД ОДРЕДАБА СТАВА 3. ОВОГ ЧЛАНА, ЖАЛБА НЕ ОДЛАЖЕ ИЗВРШЕЊЕ РЕШЕЊА КАДА ЈЕ, САГЛАСНО ДЕЛОКРУГУ ИНСПЕКЦИЈЕ, НЕОПХОДНО ПРЕДУЗИМАЊЕ ХИТНИХ МЕРА РАДИ СПРЕЧАВАЊА ИЛИ ОТКЛАЊАЊА ОПАСНОСТИ ПО ЖИВОТ ИЛИ ЗДРАВЉЕ ЉУДИ, ИМОВИНУ, ПРАВА И ИНТЕРЕСЕ ЗАПОСЛЕНИХ И РАДНО АНГАЖОВАНИХ ЛИЦА, ПРИВРЕДУ, ЖИВОТНУ СРЕДИНУ, БИЉНИ ИЛИ ЖИВОТИЊСКИ СВЕТ, ЈАВНЕ ПРИХОДЕ, НЕСМЕТАН РАД ОРГАНА И ОРГАНИЗАЦИЈА, КОМУНАЛНИ РЕД ИЛИ БЕЗБЕДНОСТ, ШТО СЕ </a:t>
            </a:r>
            <a:r>
              <a:rPr lang="sr-Cyrl-RS" dirty="0"/>
              <a:t>ПОСЕБНО ОБРАЗЛАЖЕ У РЕШЕЊУ.</a:t>
            </a:r>
          </a:p>
          <a:p>
            <a:pPr algn="just"/>
            <a:endParaRPr lang="sr-Cyrl-RS" dirty="0"/>
          </a:p>
          <a:p>
            <a:pPr algn="just"/>
            <a:r>
              <a:rPr lang="ru-RU" b="1" dirty="0"/>
              <a:t>ЖАЛБА СЕ ПРЕДАЈЕ ОРГАНИЗАЦИОНОЈ ЈЕДИНИЦИ У КОЈОЈ ЈЕ РАСПОРЕЂЕН ИНСПЕКТОР </a:t>
            </a:r>
            <a:r>
              <a:rPr lang="ru-RU" dirty="0"/>
              <a:t>НА ЧИЈЕ РЕШЕЊЕ ЈЕ ИЗЈАВЉЕНА ЖАЛБА, О ЧЕМУ НАДЗИРАНИ СУБЈЕКАТ МОРА </a:t>
            </a:r>
            <a:r>
              <a:rPr lang="sr-Cyrl-RS" dirty="0"/>
              <a:t>БИТИ ПОУЧЕН У РЕШЕЊУ.</a:t>
            </a:r>
          </a:p>
          <a:p>
            <a:pPr algn="just"/>
            <a:endParaRPr lang="sr-Cyrl-RS" dirty="0"/>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265743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R="0">
              <a:lnSpc>
                <a:spcPct val="107000"/>
              </a:lnSpc>
              <a:spcBef>
                <a:spcPts val="0"/>
              </a:spcBef>
              <a:spcAft>
                <a:spcPts val="800"/>
              </a:spcAft>
            </a:pPr>
            <a:r>
              <a:rPr lang="sr-Cyrl-RS"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ЗАКОН О СПОРТУ</a:t>
            </a:r>
          </a:p>
          <a:p>
            <a:pPr marR="0" algn="l">
              <a:lnSpc>
                <a:spcPct val="107000"/>
              </a:lnSpc>
              <a:spcBef>
                <a:spcPts val="0"/>
              </a:spcBef>
              <a:spcAft>
                <a:spcPts val="800"/>
              </a:spcAft>
            </a:pPr>
            <a:endParaRPr lang="sr-Cyrl-R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sr-Cyrl-CS" b="1" cap="all" dirty="0"/>
              <a:t>X. НАДЗОР</a:t>
            </a:r>
            <a:endParaRPr lang="sr-Latn-RS" b="1" cap="all" dirty="0"/>
          </a:p>
          <a:p>
            <a:r>
              <a:rPr lang="sr-Cyrl-CS" b="1" dirty="0"/>
              <a:t>ЧЛАН 169.</a:t>
            </a:r>
            <a:endParaRPr lang="sr-Latn-RS" b="1" dirty="0"/>
          </a:p>
          <a:p>
            <a:r>
              <a:rPr lang="sr-Latn-RS" dirty="0"/>
              <a:t>НАДЗОР НАД ПРИМЕНОМ ОВОГ ЗАКОНА И ПРОПИСА ДОНЕТИХ НА ОСНОВУ ОВОГ ЗАКОНА И ИНСПЕКЦИЈСКИ НАДЗОР ВРШИ МИНИСТАРСТВО, ПРЕКО РЕПУБЛИЧКИХ СПОРТСКИХ ИНСПЕКТОРА.</a:t>
            </a:r>
          </a:p>
          <a:p>
            <a:r>
              <a:rPr lang="sr-Latn-RS" dirty="0"/>
              <a:t>…</a:t>
            </a:r>
          </a:p>
          <a:p>
            <a:r>
              <a:rPr lang="sr-Latn-RS" b="1" dirty="0"/>
              <a:t>НА ТЕРИТОРИЈИ ГРАДА БЕОГРАДА</a:t>
            </a:r>
            <a:r>
              <a:rPr lang="sr-Latn-RS" dirty="0"/>
              <a:t>, ИНСПЕКЦИЈСКИ НАДЗОР, ОСИМ ЗА НАЦИОНАЛНЕ СПОРТСКЕ САВЕЗЕ, ОРГАНИЗАЦИЈЕ КОЈЕ СЕ БАВЕ СТРУЧНИМ ОСПОСОБЉАВАЊЕМ У ОБЛАСТИ СПОРТА И СПОРТСКЕ ОРГАНИЗАЦИЈЕ КОЈЕ СЕ ТАКМИЧЕ У ПРОФЕСИОНАЛНИМ СПОРТСКИМ ЛИГАМА, </a:t>
            </a:r>
            <a:r>
              <a:rPr lang="sr-Latn-RS" b="1" dirty="0"/>
              <a:t>ВРШИ НАДЛЕЖНИ ОРГАН ГРАДА БЕОГРАДА, ПРЕКО ГРАДСКОГ СПОРТСКОГ ИНСПЕКТОРА, КАО ПОВЕРЕНИ ПОСАО.</a:t>
            </a:r>
          </a:p>
          <a:p>
            <a:pPr marR="0" algn="l">
              <a:lnSpc>
                <a:spcPct val="107000"/>
              </a:lnSpc>
              <a:spcBef>
                <a:spcPts val="0"/>
              </a:spcBef>
              <a:spcAft>
                <a:spcPts val="800"/>
              </a:spcAft>
            </a:pPr>
            <a:endParaRPr lang="sr-Cyrl-R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702100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92500" lnSpcReduction="20000"/>
          </a:bodyPr>
          <a:lstStyle/>
          <a:p>
            <a:r>
              <a:rPr lang="sr-Cyrl-CS" b="1" dirty="0">
                <a:solidFill>
                  <a:srgbClr val="FF0000"/>
                </a:solidFill>
              </a:rPr>
              <a:t>УСЛОВИ И КРИТЕРИЈУМИ</a:t>
            </a:r>
            <a:endParaRPr lang="sr-Latn-RS" b="1" dirty="0">
              <a:solidFill>
                <a:srgbClr val="FF0000"/>
              </a:solidFill>
            </a:endParaRPr>
          </a:p>
          <a:p>
            <a:r>
              <a:rPr lang="sr-Cyrl-CS" b="1" dirty="0"/>
              <a:t>ЧЛАН 118.</a:t>
            </a:r>
            <a:endParaRPr lang="sr-Latn-RS" b="1" dirty="0"/>
          </a:p>
          <a:p>
            <a:r>
              <a:rPr lang="sr-Latn-RS" b="1" dirty="0"/>
              <a:t>ОДОБРАВАЊЕ ГОДИШЊИХ И ПОСЕБНИХ ПРОГРАМА ИЗ ЧЛАНА 113. СТАВ 1. ОВОГ ЗАКОНА ВРШИ СЕ У СКЛАДУ СА ОВИМ ЗАКОНОМ</a:t>
            </a:r>
            <a:r>
              <a:rPr lang="sr-Latn-RS" dirty="0"/>
              <a:t> И СТРАТЕГИЈОМ, А КОД ГОДИШЊИХ ПРОГРАМА И У ОДНОСУ НА КАТЕГОРИЗАЦИЈЕ У СМИСЛУ ОВОГ ЗАКОНА И ПРОГРАМЕ РАЗВОЈА НАДЛЕЖНИХ НАЦИОНАЛНИХ СПОРТСКИХ САВЕЗА. </a:t>
            </a:r>
          </a:p>
          <a:p>
            <a:r>
              <a:rPr lang="sr-Latn-RS" dirty="0"/>
              <a:t>ПРОГРАМ ИЗ СТАВА 1. ОВОГ ЧЛАНА ФИНАНСИРА СЕ У ЦЕЛИНИ ИЛИ ДЕЛИМИЧНО И ПОД УСЛОВИМА КОЈИ ОБЕЗБЕЂУЈУ ДА СЕ УЗ НАЈМАЊИ УТРОШАК СРЕДСТАВА ИЗ БУЏЕТА РЕПУБЛИКЕ СРБИЈЕ ПОСТИГНУ НАМЕРАВАНИ РЕЗУЛТАТИ.</a:t>
            </a:r>
          </a:p>
          <a:p>
            <a:r>
              <a:rPr lang="sr-Latn-RS" dirty="0"/>
              <a:t>ГРАНА СПОРТА У ОКВИРУ КОЈЕ СЕ РЕАЛИЗУЈЕ ПРОГРАМ ТРЕБА ДА ЈЕ ОД ПОСЕБНОГ ЗНАЧАЈА ЗА РЕПУБЛИКУ СРБИЈУ.</a:t>
            </a:r>
          </a:p>
          <a:p>
            <a:r>
              <a:rPr lang="sr-Latn-RS" b="1" dirty="0">
                <a:solidFill>
                  <a:srgbClr val="FF0000"/>
                </a:solidFill>
              </a:rPr>
              <a:t>НОСИЛАЦ ПРОГРАМА</a:t>
            </a:r>
            <a:r>
              <a:rPr lang="sr-Latn-RS" dirty="0"/>
              <a:t>, ОДНОСНО ПРОЈЕКТА МОРА ДА БУДЕ РЕГИСТРОВАН У СКЛАДУ СА ЗАКОНОМ, УПИСАН У НАЦИОНАЛНУ ЕВИДЕНЦИЈУ У СКЛАДУ СА ОВИМ ЗАКОНОМ, ДА ИСКЉУЧИВО ИЛИ ПРЕТЕЖНО ПОСЛУЈЕ НА НЕДОБИТНОЈ ОСНОВИ, АКО ЗАКОНОМ НИЈЕ ДРУКЧИЈЕ ОДРЕЂЕНО, ДА ИМА СЕДИШТЕ У РЕПУБЛИЦИ СРБИЈИ, ДА ЈЕ ДИРЕКТНО ОДГОВОРАН ЗА ПРИПРЕМУ И ИЗВОЂЕЊЕ ПРОГРАМА, ОДНОСНО ПРОЈЕКТА, ДА ЈЕ ПРЕТХОДНО ОБАВЉАО ДЕЛАТНОСТ НАЈМАЊЕ ГОДИНУ ДАНА, </a:t>
            </a:r>
            <a:r>
              <a:rPr lang="sr-Latn-RS" sz="3000" b="1" dirty="0">
                <a:solidFill>
                  <a:srgbClr val="FF0000"/>
                </a:solidFill>
              </a:rPr>
              <a:t>ДА ИСПУЊАВА, У СКЛАДУ СА ОВИМ ЗАКОНОМ, ПРОПИСАНЕ УСЛОВЕ ЗА ОБАВЉАЊЕ СПОРТСКИХ АКТИВНОСТИ И ДЕЛАТНОСТИ </a:t>
            </a:r>
            <a:r>
              <a:rPr lang="sr-Latn-RS" dirty="0"/>
              <a:t>И ДА ЈЕ СА УСПЕХОМ РЕАЛИЗОВАО ОДОБРЕНИ ПРОГРАМ, ОДНОСНО ПРОЈЕКАТ, УКОЛИКО ЈЕ БИО НОСИЛАЦ ПРОГРАМА РАНИЈИХ ГОДИНА.</a:t>
            </a: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322558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70000" lnSpcReduction="20000"/>
          </a:bodyPr>
          <a:lstStyle/>
          <a:p>
            <a:r>
              <a:rPr lang="sr-Cyrl-CS" b="1" dirty="0"/>
              <a:t>Члан 35.</a:t>
            </a:r>
            <a:endParaRPr lang="sr-Latn-RS" b="1" dirty="0"/>
          </a:p>
          <a:p>
            <a:pPr algn="just"/>
            <a:r>
              <a:rPr lang="sr-Latn-RS" dirty="0"/>
              <a:t>СПОРТСКА ОРГАНИЗАЦИЈА </a:t>
            </a:r>
            <a:r>
              <a:rPr lang="sr-Latn-RS" b="1" dirty="0"/>
              <a:t>МОЖЕ ОБАВЉАТИ СПОРТСКЕ АКТИВНОСТИ И СПОРТСКЕ ДЕЛАТНОСТИ </a:t>
            </a:r>
            <a:r>
              <a:rPr lang="sr-Latn-RS" dirty="0"/>
              <a:t>АКО, У СКЛАДУ СА ОВИМ ЗАКОНОМ И СПОРТСКИМ ПРАВИЛИМА, ИМА:</a:t>
            </a:r>
          </a:p>
          <a:p>
            <a:pPr marL="457200" indent="-457200" algn="just">
              <a:buFont typeface="+mj-lt"/>
              <a:buAutoNum type="arabicParenR"/>
            </a:pPr>
            <a:r>
              <a:rPr lang="sr-Cyrl-CS" b="1" dirty="0"/>
              <a:t>УЧЛАЊЕНЕ</a:t>
            </a:r>
            <a:r>
              <a:rPr lang="sr-Cyrl-CS" dirty="0"/>
              <a:t> ИЛИ УГОВОРОМ АНГАЖОВАНЕ </a:t>
            </a:r>
            <a:r>
              <a:rPr lang="sr-Cyrl-CS" b="1" dirty="0"/>
              <a:t>СПОРТИСТЕ</a:t>
            </a:r>
            <a:r>
              <a:rPr lang="sr-Cyrl-CS" dirty="0"/>
              <a:t>;</a:t>
            </a:r>
            <a:endParaRPr lang="sr-Latn-RS" dirty="0"/>
          </a:p>
          <a:p>
            <a:pPr marL="457200" indent="-457200" algn="just">
              <a:buFont typeface="+mj-lt"/>
              <a:buAutoNum type="arabicParenR"/>
            </a:pPr>
            <a:r>
              <a:rPr lang="sr-Cyrl-CS" b="1" dirty="0"/>
              <a:t>АНГАЖОВАНЕ СПОРТСКЕ СТРУЧЊАКЕ </a:t>
            </a:r>
            <a:r>
              <a:rPr lang="sr-Cyrl-CS" dirty="0"/>
              <a:t>У ЗАВИСНОСТИ ОД ВРСТЕ ДЕЛАТНОСТИ;</a:t>
            </a:r>
            <a:endParaRPr lang="sr-Latn-RS" dirty="0"/>
          </a:p>
          <a:p>
            <a:pPr marL="457200" indent="-457200" algn="just">
              <a:buFont typeface="+mj-lt"/>
              <a:buAutoNum type="arabicParenR"/>
            </a:pPr>
            <a:r>
              <a:rPr lang="sr-Cyrl-CS" b="1" dirty="0"/>
              <a:t>ОБЕЗБЕЂЕН ОДГОВАРАЈУЋИ ПРОСТОР</a:t>
            </a:r>
            <a:r>
              <a:rPr lang="sr-Cyrl-CS" dirty="0"/>
              <a:t>, ОДНОСНО СПОРТСКЕ ОБЈЕКТЕ И СПОРТСКУ ОПРЕМУ;</a:t>
            </a:r>
            <a:endParaRPr lang="sr-Latn-RS" dirty="0"/>
          </a:p>
          <a:p>
            <a:pPr marL="457200" indent="-457200" algn="just">
              <a:buFont typeface="+mj-lt"/>
              <a:buAutoNum type="arabicParenR"/>
            </a:pPr>
            <a:r>
              <a:rPr lang="sr-Cyrl-CS" b="1" dirty="0"/>
              <a:t>ОДГОВАРАЈУЋУ УНУТРАШЊУ ОРГАНИЗАЦИЈУ И ФИНАНСИЈСКА СРЕДСТВА</a:t>
            </a:r>
            <a:r>
              <a:rPr lang="sr-Cyrl-CS" dirty="0"/>
              <a:t>, АКО УЧЕСТВУЈЕ У СПОРТСКИМ ТАКМИЧЕЊИМА;</a:t>
            </a:r>
            <a:endParaRPr lang="sr-Latn-RS" dirty="0"/>
          </a:p>
          <a:p>
            <a:pPr marL="457200" indent="-457200" algn="just">
              <a:buFont typeface="+mj-lt"/>
              <a:buAutoNum type="arabicParenR"/>
            </a:pPr>
            <a:r>
              <a:rPr lang="sr-Cyrl-CS" b="1" dirty="0"/>
              <a:t>ОСИГУРАНУ БЕЗБЕДНОСТ СПОРТИСТА </a:t>
            </a:r>
            <a:r>
              <a:rPr lang="sr-Cyrl-CS" dirty="0"/>
              <a:t>И ДРУГИХ УЧЕСНИКА ПРИ ОБАВЉАЊУ СПОРТСКИХ АКТИВНОСТИ И ДЕЛАТНОСТИ;</a:t>
            </a:r>
            <a:endParaRPr lang="sr-Latn-RS" dirty="0"/>
          </a:p>
          <a:p>
            <a:pPr marL="457200" indent="-457200" algn="just">
              <a:buFont typeface="+mj-lt"/>
              <a:buAutoNum type="arabicParenR"/>
            </a:pPr>
            <a:r>
              <a:rPr lang="sr-Cyrl-CS" b="1" dirty="0"/>
              <a:t>ОДГОВАРАЈУЋИ БРОЈ ЖИВОТИЊА </a:t>
            </a:r>
            <a:r>
              <a:rPr lang="sr-Cyrl-CS" dirty="0"/>
              <a:t>У СПОРТУ У КОЈЕМ УЧЕСТВУЈУ ЖИВОТИЊЕ.</a:t>
            </a:r>
            <a:endParaRPr lang="sr-Latn-RS" dirty="0"/>
          </a:p>
          <a:p>
            <a:pPr algn="just"/>
            <a:r>
              <a:rPr lang="sr-Latn-RS" dirty="0"/>
              <a:t>МИНИСТАР БЛИЖЕ УРЕЂУЈЕ УСЛОВЕ ИЗ СТАВА 1. ОВОГ ЧЛАНА.</a:t>
            </a:r>
          </a:p>
          <a:p>
            <a:pPr algn="just"/>
            <a:r>
              <a:rPr lang="sr-Latn-RS" dirty="0"/>
              <a:t>СПОРТСКА ОРГАНИЗАЦИЈА ПРИ ОСНИВАЊУ НЕ МОЖЕ КОРИСТИТИ РЕЧ „КЛУБ”. СПОРТСКА ОРГАНИЗАЦИЈА МОЖЕ УНЕТИ РЕЧ „КЛУБ” У СВОЈ НАЗИВ АКО КОНТИНУИРАНО УЧЕСТВУЈЕ У СПОРТСКИМ ТАКМИЧЕЊИМА У ОКВИРУ НАДЛЕЖНОГ НАЦИОНАЛНОГ ГРАНСКОГ СПОРТСКОГ САВЕЗА, А НА ОСНОВУ ПОТВРДЕ ТОГ САВЕЗА.</a:t>
            </a:r>
          </a:p>
          <a:p>
            <a:pPr algn="just"/>
            <a:r>
              <a:rPr lang="sr-Latn-RS" sz="2800" b="1" dirty="0">
                <a:solidFill>
                  <a:srgbClr val="FF0000"/>
                </a:solidFill>
              </a:rPr>
              <a:t>ИСПУЊЕНОСТ УСЛОВА ИЗ СТ. 1. И 3. ОВОГ ЧЛАНА УТВРЂУЈЕ РЕШЕЊЕМ СПОРТСКИ ИНСПЕКТОР У ПОСТУПКУ ИНСПЕКЦИЈСКОГ НАДЗОРА</a:t>
            </a:r>
            <a:r>
              <a:rPr lang="sr-Latn-RS" dirty="0"/>
              <a:t>.</a:t>
            </a:r>
          </a:p>
          <a:p>
            <a:pPr algn="just"/>
            <a:r>
              <a:rPr lang="sr-Latn-RS" b="1" dirty="0"/>
              <a:t>НА РЕШЕЊЕ </a:t>
            </a:r>
            <a:r>
              <a:rPr lang="sr-Latn-RS" dirty="0"/>
              <a:t>ИЗ СТАВА 4. ОВОГ ЧЛАНА МОЖЕ СЕ УЛОЖИТИ </a:t>
            </a:r>
            <a:r>
              <a:rPr lang="sr-Latn-RS" b="1" dirty="0"/>
              <a:t>ЖАЛБА МИНИСТАРСТВУ </a:t>
            </a:r>
            <a:r>
              <a:rPr lang="sr-Latn-RS" dirty="0"/>
              <a:t>У РОКУ ОД 15 ДАНА ОД ДАНА ДОСТАВЉАЊА РЕШЕЊА.</a:t>
            </a:r>
            <a:endParaRPr lang="sr-Cyrl-RS" dirty="0"/>
          </a:p>
          <a:p>
            <a:pPr algn="just"/>
            <a:r>
              <a:rPr lang="sr-Cyrl-RS" dirty="0"/>
              <a:t>БЛИЖИ УСЛОВИ РЕГУЛИСАНИ СУ У </a:t>
            </a:r>
            <a:r>
              <a:rPr lang="sr-Cyrl-RS" b="1" dirty="0">
                <a:solidFill>
                  <a:srgbClr val="FF0000"/>
                </a:solidFill>
              </a:rPr>
              <a:t>„ПРАВИЛНИКУ О БЛИЖИМ УСЛОВИМА ЗА ОБАВЉАЊЕ СПОРТСКИХ АКТИВНОСТИ И СПОРТСКИХ ДЕЛАТНОСТИ“ </a:t>
            </a:r>
            <a:r>
              <a:rPr lang="sr-Cyrl-RS" dirty="0"/>
              <a:t>ОД 18. АПРИЛА 2017. ГОДИНЕ .</a:t>
            </a:r>
            <a:endParaRPr lang="sr-Latn-RS" dirty="0"/>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313343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0" y="975445"/>
            <a:ext cx="12125325" cy="5741987"/>
          </a:xfrm>
        </p:spPr>
        <p:txBody>
          <a:bodyPr>
            <a:normAutofit/>
          </a:bodyPr>
          <a:lstStyle/>
          <a:p>
            <a:pPr marR="0" algn="l">
              <a:lnSpc>
                <a:spcPct val="107000"/>
              </a:lnSpc>
              <a:spcBef>
                <a:spcPts val="0"/>
              </a:spcBef>
              <a:spcAft>
                <a:spcPts val="800"/>
              </a:spcAft>
            </a:pPr>
            <a:r>
              <a:rPr lang="sr-Cyrl-R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ВЕЗА ЧЛАНОВА ЗАКОНА О СПОРТУ:</a:t>
            </a:r>
          </a:p>
          <a:p>
            <a:pPr marR="0" algn="l">
              <a:lnSpc>
                <a:spcPct val="107000"/>
              </a:lnSpc>
              <a:spcBef>
                <a:spcPts val="0"/>
              </a:spcBef>
              <a:spcAft>
                <a:spcPts val="800"/>
              </a:spcAft>
            </a:pPr>
            <a:endParaRPr lang="sr-Cyrl-R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Члан 118. – ОДОБРАВАЊЕ ГОДИШЊИХ И ПОСЕБНИХ </a:t>
            </a:r>
            <a:r>
              <a:rPr lang="sr-Cyrl-RS" sz="1800" b="1" dirty="0">
                <a:effectLst/>
                <a:latin typeface="Calibri" panose="020F0502020204030204" pitchFamily="34" charset="0"/>
                <a:ea typeface="Calibri" panose="020F0502020204030204" pitchFamily="34" charset="0"/>
                <a:cs typeface="Times New Roman" panose="02020603050405020304" pitchFamily="18" charset="0"/>
              </a:rPr>
              <a:t>ПРОГРАМА (ГОВОРИ О </a:t>
            </a:r>
            <a:r>
              <a:rPr lang="sr-Latn-RS" sz="1800" b="1" dirty="0"/>
              <a:t>ИСПУЊАВА</a:t>
            </a:r>
            <a:r>
              <a:rPr lang="sr-Cyrl-RS" sz="1800" b="1" dirty="0"/>
              <a:t>ЊУ</a:t>
            </a:r>
            <a:r>
              <a:rPr lang="sr-Latn-RS" sz="1800" b="1" dirty="0"/>
              <a:t> ПРОПИСАН</a:t>
            </a:r>
            <a:r>
              <a:rPr lang="sr-Cyrl-RS" sz="1800" b="1" dirty="0"/>
              <a:t>ИХ</a:t>
            </a:r>
            <a:r>
              <a:rPr lang="sr-Latn-RS" sz="1800" b="1" dirty="0"/>
              <a:t> УСЛОВ</a:t>
            </a:r>
            <a:r>
              <a:rPr lang="sr-Cyrl-RS" sz="1800" b="1" dirty="0"/>
              <a:t>А</a:t>
            </a:r>
            <a:r>
              <a:rPr lang="sr-Latn-RS" sz="1800" b="1" dirty="0"/>
              <a:t> ЗА ОБАВЉАЊЕ СПОРТСКИХ АКТИВНОСТИ И ДЕЛАТНОСТИ</a:t>
            </a:r>
            <a:r>
              <a:rPr lang="sr-Cyrl-RS" sz="1800" b="1" dirty="0"/>
              <a:t>)</a:t>
            </a:r>
          </a:p>
          <a:p>
            <a:pPr marR="0" algn="l">
              <a:lnSpc>
                <a:spcPct val="107000"/>
              </a:lnSpc>
              <a:spcBef>
                <a:spcPts val="0"/>
              </a:spcBef>
              <a:spcAft>
                <a:spcPts val="800"/>
              </a:spcAft>
            </a:pPr>
            <a:endParaRPr lang="sr-Cyrl-RS" sz="1800" b="1"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r>
              <a:rPr lang="sr-Cyrl-RS" sz="1800" dirty="0">
                <a:latin typeface="Calibri" panose="020F0502020204030204" pitchFamily="34" charset="0"/>
                <a:ea typeface="Calibri" panose="020F0502020204030204" pitchFamily="34" charset="0"/>
                <a:cs typeface="Times New Roman" panose="02020603050405020304" pitchFamily="18" charset="0"/>
              </a:rPr>
              <a:t>Члан 35. – ОБАВЉАЊЕ СПОРТСКИХ АКТИВНОСТИ И СПОРТСКИХ ДЕЛАТНОСТИ </a:t>
            </a:r>
            <a:r>
              <a:rPr lang="sr-Cyrl-RS" sz="1800" b="1" dirty="0">
                <a:latin typeface="Calibri" panose="020F0502020204030204" pitchFamily="34" charset="0"/>
                <a:ea typeface="Calibri" panose="020F0502020204030204" pitchFamily="34" charset="0"/>
                <a:cs typeface="Times New Roman" panose="02020603050405020304" pitchFamily="18" charset="0"/>
              </a:rPr>
              <a:t>(ГОВОРИ КОЈИ СУ ТО УСЛОВИ ЗА ОБАВЉАЊЕ СПОРТСКИХ АКТИВНОСТИ И СПОРТСКИХ ДЕЛАТНОСТИ </a:t>
            </a:r>
          </a:p>
          <a:p>
            <a:pPr marR="0" algn="l">
              <a:lnSpc>
                <a:spcPct val="107000"/>
              </a:lnSpc>
              <a:spcBef>
                <a:spcPts val="0"/>
              </a:spcBef>
              <a:spcAft>
                <a:spcPts val="800"/>
              </a:spcAft>
            </a:pPr>
            <a:endParaRPr lang="sr-Cyrl-RS" sz="1800" dirty="0">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Члан 138.- НАЧИН АПЛИЦИРАЊА ЗА ГОДИШЊЕ ИПОСЕБНЕ ПРОГРАМЕ </a:t>
            </a:r>
            <a:r>
              <a:rPr lang="sr-Cyrl-RS" sz="1800" b="1" dirty="0">
                <a:effectLst/>
                <a:latin typeface="Calibri" panose="020F0502020204030204" pitchFamily="34" charset="0"/>
                <a:ea typeface="Calibri" panose="020F0502020204030204" pitchFamily="34" charset="0"/>
                <a:cs typeface="Times New Roman" panose="02020603050405020304" pitchFamily="18" charset="0"/>
              </a:rPr>
              <a:t>(ГОВОРИ О ТОМЕ ДА СЕ НА ЈЕДИНИЦЕ ЛОКАЛНЕ САМОУПРАВЕ ПРИМЕЊУЈУ СВЕ ОНЕ ОДРЕДБЕ КОЈЕ СУ САДРЖАНЕ У ЧЛАНОВИМА ЗАКОНА 118-122; 131-132)</a:t>
            </a:r>
          </a:p>
          <a:p>
            <a:pPr marR="0" algn="l">
              <a:lnSpc>
                <a:spcPct val="107000"/>
              </a:lnSpc>
              <a:spcBef>
                <a:spcPts val="0"/>
              </a:spcBef>
              <a:spcAft>
                <a:spcPts val="800"/>
              </a:spcAft>
            </a:pP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r>
              <a:rPr lang="sr-Cyrl-RS" sz="1800" dirty="0">
                <a:latin typeface="Calibri" panose="020F0502020204030204" pitchFamily="34" charset="0"/>
                <a:ea typeface="Calibri" panose="020F0502020204030204" pitchFamily="34" charset="0"/>
                <a:cs typeface="Times New Roman" panose="02020603050405020304" pitchFamily="18" charset="0"/>
              </a:rPr>
              <a:t>Члан 169. – НАДЗОР НАД ПРИМЕНОМ ЗАКОНА </a:t>
            </a:r>
            <a:r>
              <a:rPr lang="sr-Cyrl-RS" sz="1800" b="1" dirty="0">
                <a:latin typeface="Calibri" panose="020F0502020204030204" pitchFamily="34" charset="0"/>
                <a:ea typeface="Calibri" panose="020F0502020204030204" pitchFamily="34" charset="0"/>
                <a:cs typeface="Times New Roman" panose="02020603050405020304" pitchFamily="18" charset="0"/>
              </a:rPr>
              <a:t>(ГОВОРИ О ОВЛАШЋЕНЈУ ГРАДСКИХ СПОРТСКИХ ИНСПЕКТОРА ДА РАДЕ ПОСАО ОКО ИЗДАВАЊА РЕШЕЊА ЗА ИСПУЊЕНОСТ ПРОПИСАНИХ УСЛОВА)</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480804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lnSpcReduction="10000"/>
          </a:bodyPr>
          <a:lstStyle/>
          <a:p>
            <a:pPr marR="0">
              <a:lnSpc>
                <a:spcPct val="107000"/>
              </a:lnSpc>
              <a:spcBef>
                <a:spcPts val="0"/>
              </a:spcBef>
              <a:spcAft>
                <a:spcPts val="800"/>
              </a:spcAft>
            </a:pPr>
            <a:r>
              <a:rPr lang="sr-Cyrl-R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КОНТРОЛНЕ ЛИСТЕ</a:t>
            </a:r>
          </a:p>
          <a:p>
            <a:pPr marR="0" algn="l">
              <a:lnSpc>
                <a:spcPct val="107000"/>
              </a:lnSpc>
              <a:spcBef>
                <a:spcPts val="0"/>
              </a:spcBef>
              <a:spcAft>
                <a:spcPts val="800"/>
              </a:spcAft>
            </a:pPr>
            <a:r>
              <a:rPr lang="sr-Cyrl-RS" dirty="0">
                <a:latin typeface="Calibri" panose="020F0502020204030204" pitchFamily="34" charset="0"/>
                <a:ea typeface="Calibri" panose="020F0502020204030204" pitchFamily="34" charset="0"/>
                <a:cs typeface="Times New Roman" panose="02020603050405020304" pitchFamily="18" charset="0"/>
              </a:rPr>
              <a:t>ПРИЛИКОМ ИНСПЕКЦИЈСКОГ НАДЗОРА ОБАВЕЗНО ЈЕ ДА НАДЗИРАНИ СУБЈЕКТ ПОПУНИ КОНТРОЛНЕ ЛИСТЕ ЗА ОНЕ ОБЛАСТИ У КОЈИМА СЕ ВРШИ ИНСПЕКЦИЈСКИ НАДЗОР.</a:t>
            </a:r>
          </a:p>
          <a:p>
            <a:pPr marR="0" algn="l">
              <a:lnSpc>
                <a:spcPct val="107000"/>
              </a:lnSpc>
              <a:spcBef>
                <a:spcPts val="0"/>
              </a:spcBef>
              <a:spcAft>
                <a:spcPts val="800"/>
              </a:spcAft>
            </a:pPr>
            <a:r>
              <a:rPr lang="sr-Cyrl-RS" dirty="0">
                <a:latin typeface="Calibri" panose="020F0502020204030204" pitchFamily="34" charset="0"/>
                <a:ea typeface="Calibri" panose="020F0502020204030204" pitchFamily="34" charset="0"/>
                <a:cs typeface="Times New Roman" panose="02020603050405020304" pitchFamily="18" charset="0"/>
              </a:rPr>
              <a:t>КОНТРОЛНЕ ЛИСТЕ СУ САСТАВНИ ДЕО ЗАПИСНИКА О ИНСПЕКЦИЈСКОМ НАДЗОРУ.</a:t>
            </a:r>
          </a:p>
          <a:p>
            <a:pPr marR="0" algn="l">
              <a:lnSpc>
                <a:spcPct val="107000"/>
              </a:lnSpc>
              <a:spcBef>
                <a:spcPts val="0"/>
              </a:spcBef>
              <a:spcAft>
                <a:spcPts val="800"/>
              </a:spcAft>
            </a:pPr>
            <a:endParaRPr lang="sr-Cyrl-RS" dirty="0">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r>
              <a:rPr lang="sr-Cyrl-RS" dirty="0">
                <a:latin typeface="Calibri" panose="020F0502020204030204" pitchFamily="34" charset="0"/>
                <a:ea typeface="Calibri" panose="020F0502020204030204" pitchFamily="34" charset="0"/>
                <a:cs typeface="Times New Roman" panose="02020603050405020304" pitchFamily="18" charset="0"/>
              </a:rPr>
              <a:t>ВРСТЕ КОНТРОЛНИХ ЛИСТИ ЗА ЈЕДИНИЦЕ ЛОКАЛНЕ САМОУПРАВЕ:</a:t>
            </a:r>
          </a:p>
          <a:p>
            <a:pPr marL="457200" indent="-457200" algn="just">
              <a:buFont typeface="+mj-lt"/>
              <a:buAutoNum type="arabicPeriod"/>
            </a:pPr>
            <a:r>
              <a:rPr lang="sr-Cyrl-RS" sz="2200" dirty="0"/>
              <a:t>КОНТРОЛНА ЛИСТА - </a:t>
            </a:r>
            <a:r>
              <a:rPr lang="sr-Cyrl-RS" sz="2200" b="1" dirty="0"/>
              <a:t>ОРГАНИЗОВАЊЕ СПОРТСКИХ ПРИПРЕМА </a:t>
            </a:r>
            <a:r>
              <a:rPr lang="sr-Cyrl-RS" sz="2200" dirty="0"/>
              <a:t>И КАМПОВА У ЗЕМЉИ И ИНОСТРАНСТВУ</a:t>
            </a:r>
          </a:p>
          <a:p>
            <a:pPr marL="457200" indent="-457200" algn="just">
              <a:buFont typeface="+mj-lt"/>
              <a:buAutoNum type="arabicPeriod"/>
            </a:pPr>
            <a:r>
              <a:rPr lang="ru-RU" sz="2200" dirty="0"/>
              <a:t>КОНТРОЛНА ЛИСТА - ЗА СПОРТСКУ ИНСПЕКЦИЈУ  У ЈЕДИНИЦАМА ЛОКАЛНЕ САМОУПРАВЕ /  </a:t>
            </a:r>
            <a:r>
              <a:rPr lang="ru-RU" sz="2200" b="1" dirty="0"/>
              <a:t>ИСПУЊЕНОСТ УСЛОВА ЗА ОБАВЉЊЕ СПОРТСКИХ АКТИВНОСТИ СПОРТИСТИ</a:t>
            </a:r>
            <a:endParaRPr lang="sr-Latn-RS" sz="2200" b="1" dirty="0"/>
          </a:p>
          <a:p>
            <a:pPr marL="457200" indent="-457200" algn="just">
              <a:buFont typeface="+mj-lt"/>
              <a:buAutoNum type="arabicPeriod"/>
            </a:pPr>
            <a:r>
              <a:rPr lang="ru-RU" sz="2200" dirty="0"/>
              <a:t>КОНТРОЛНА ЛИСТА - ЗА СПОРТСКУ ИНСПЕКЦИЈУ  У ЈЕДИНИЦАМА ЛОКАЛНЕ САМОУПРАВЕ / </a:t>
            </a:r>
            <a:r>
              <a:rPr lang="ru-RU" sz="2200" b="1" dirty="0"/>
              <a:t>ИСПУЊЕНОСТ УСЛОВА ЗА ОБАВЉАЊЕ СПОРТСКИХ АКТИВНОСТИ СПОРТСКИ СТРУЧЊАЦИ</a:t>
            </a:r>
          </a:p>
          <a:p>
            <a:pPr marL="457200" indent="-457200" algn="just">
              <a:buFont typeface="+mj-lt"/>
              <a:buAutoNum type="arabicPeriod"/>
            </a:pPr>
            <a:r>
              <a:rPr lang="ru-RU" sz="2200" dirty="0"/>
              <a:t>КОНТРОЛНА ЛИСТА - ЗА СПОРТСКУ ИНСПЕКЦИЈУ У ЈЕДИНИЦАМА ЛОКАЛНЕ САМОУПРАВЕ /  ИСПУЊЕНОСТ УСЛОВА ЗА ОБАВЉ</a:t>
            </a:r>
            <a:r>
              <a:rPr lang="ru-RU" sz="2200" dirty="0">
                <a:solidFill>
                  <a:srgbClr val="92D050"/>
                </a:solidFill>
              </a:rPr>
              <a:t>А</a:t>
            </a:r>
            <a:r>
              <a:rPr lang="ru-RU" sz="2200" dirty="0"/>
              <a:t>ЊЕ СПОРТСКИХ АКТИВНОСТИ </a:t>
            </a:r>
            <a:r>
              <a:rPr lang="ru-RU" sz="2200" b="1" dirty="0"/>
              <a:t>ПРОСТОР, СПОРТСКА ОПРЕМА, УНУТРАШЊА ОРГАНИЗАЦИЈА И ФИНАНСИЈСКА СРЕДСТВА </a:t>
            </a:r>
            <a:endParaRPr lang="sr-Latn-RS" sz="2200" b="1" dirty="0"/>
          </a:p>
          <a:p>
            <a:pPr algn="just"/>
            <a:endParaRPr lang="sr-Cyrl-RS" b="1" dirty="0"/>
          </a:p>
          <a:p>
            <a:pPr marL="457200" indent="-457200" algn="just">
              <a:buAutoNum type="arabicPeriod"/>
            </a:pPr>
            <a:endParaRPr lang="sr-Latn-RS" dirty="0"/>
          </a:p>
          <a:p>
            <a:pPr marR="0" algn="l">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1191026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algn="l"/>
            <a:endParaRPr lang="sr-Cyrl-RS" dirty="0"/>
          </a:p>
          <a:p>
            <a:pPr algn="l"/>
            <a:endParaRPr lang="sr-Cyrl-RS" dirty="0"/>
          </a:p>
          <a:p>
            <a:endParaRPr lang="sr-Cyrl-RS" sz="4400" b="1" dirty="0">
              <a:solidFill>
                <a:srgbClr val="FF0000"/>
              </a:solidFill>
            </a:endParaRPr>
          </a:p>
          <a:p>
            <a:endParaRPr lang="sr-Cyrl-RS" sz="4400" b="1" dirty="0">
              <a:solidFill>
                <a:srgbClr val="FF0000"/>
              </a:solidFill>
            </a:endParaRPr>
          </a:p>
          <a:p>
            <a:r>
              <a:rPr lang="sr-Cyrl-RS" sz="4400" b="1" dirty="0">
                <a:solidFill>
                  <a:srgbClr val="FF0000"/>
                </a:solidFill>
              </a:rPr>
              <a:t>        ХВАЛА НА ПАЖЊИ.</a:t>
            </a:r>
          </a:p>
          <a:p>
            <a:endParaRPr lang="sr-Cyrl-RS" sz="4400" b="1" dirty="0">
              <a:solidFill>
                <a:srgbClr val="FF0000"/>
              </a:solidFill>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pic>
        <p:nvPicPr>
          <p:cNvPr id="6" name="Picture 5">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4605647" y="1328057"/>
            <a:ext cx="3980041" cy="1427018"/>
          </a:xfrm>
          <a:prstGeom prst="rect">
            <a:avLst/>
          </a:prstGeom>
        </p:spPr>
      </p:pic>
    </p:spTree>
    <p:extLst>
      <p:ext uri="{BB962C8B-B14F-4D97-AF65-F5344CB8AC3E}">
        <p14:creationId xmlns:p14="http://schemas.microsoft.com/office/powerpoint/2010/main" val="321264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0" y="1116013"/>
            <a:ext cx="12125325" cy="5741987"/>
          </a:xfrm>
        </p:spPr>
        <p:txBody>
          <a:bodyPr/>
          <a:lstStyle/>
          <a:p>
            <a:endParaRPr lang="sr-Cyrl-ME" b="1" dirty="0"/>
          </a:p>
          <a:p>
            <a:r>
              <a:rPr lang="sr-Cyrl-ME" b="1" dirty="0"/>
              <a:t>ЗАКОНСКИ ПРОПИСИ КОЈИ НАЈДИРЕКТНИЈЕ РЕГУЛИШУ ОВУ ОБЛАСТ:</a:t>
            </a:r>
          </a:p>
          <a:p>
            <a:pPr algn="l"/>
            <a:endParaRPr lang="sr-Cyrl-ME" dirty="0"/>
          </a:p>
          <a:p>
            <a:pPr algn="l"/>
            <a:endParaRPr lang="sr-Cyrl-ME" dirty="0"/>
          </a:p>
          <a:p>
            <a:pPr marL="342900" indent="-342900" algn="l">
              <a:buFont typeface="Wingdings" panose="05000000000000000000" pitchFamily="2" charset="2"/>
              <a:buChar char="q"/>
            </a:pPr>
            <a:r>
              <a:rPr lang="ru-RU"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ЗАКОН О ИНСПЕКЦИЈСКОМ НАДЗОРУ  </a:t>
            </a:r>
            <a:r>
              <a:rPr lang="ru-RU" sz="2400" dirty="0">
                <a:effectLst/>
                <a:latin typeface="Calibri" panose="020F0502020204030204" pitchFamily="34" charset="0"/>
                <a:ea typeface="Calibri" panose="020F0502020204030204" pitchFamily="34" charset="0"/>
                <a:cs typeface="Times New Roman" panose="02020603050405020304" pitchFamily="18" charset="0"/>
              </a:rPr>
              <a:t>("Службени гласник РС", бр. 36/2015, 44/2018 (други закон), 95/2018)</a:t>
            </a:r>
          </a:p>
          <a:p>
            <a:pPr marL="342900" indent="-342900" algn="l">
              <a:buFont typeface="Wingdings" panose="05000000000000000000" pitchFamily="2" charset="2"/>
              <a:buChar char="q"/>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l">
              <a:buFont typeface="Wingdings" panose="05000000000000000000" pitchFamily="2" charset="2"/>
              <a:buChar char="q"/>
            </a:pPr>
            <a:r>
              <a:rPr lang="ru-RU"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ЗАКОН О СПОРТ</a:t>
            </a:r>
            <a:r>
              <a:rPr lang="ru-RU"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У  </a:t>
            </a:r>
            <a:r>
              <a:rPr lang="ru-RU" sz="2400" dirty="0">
                <a:effectLst/>
                <a:latin typeface="Calibri" panose="020F0502020204030204" pitchFamily="34" charset="0"/>
                <a:ea typeface="Calibri" panose="020F0502020204030204" pitchFamily="34" charset="0"/>
                <a:cs typeface="Times New Roman" panose="02020603050405020304" pitchFamily="18" charset="0"/>
              </a:rPr>
              <a:t>("Службени гласник РС", бр. 10/2016)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sr-Cyrl-RS" dirty="0"/>
          </a:p>
          <a:p>
            <a:pPr algn="l"/>
            <a:r>
              <a:rPr lang="sr-Cyrl-RS" dirty="0"/>
              <a:t>ИМА И ДОСТА ДРУГИХ ЗАКОНСКИХ ПРОПИСА КОЈИ СУ ИНДИРЕКТНО ВЕЗАНИ УЗ ОВА ДВА ЗАКОНА, АЛИ СЕ ОНИ У ОВОМ ИЗЛАГАЊУ НЕЋЕ ИЗНОСИТИ.</a:t>
            </a:r>
            <a:endParaRPr lang="en-US" dirty="0"/>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28104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lstStyle/>
          <a:p>
            <a:r>
              <a:rPr lang="sr-Cyrl-ME" sz="3200" b="1" dirty="0">
                <a:solidFill>
                  <a:srgbClr val="FF0000"/>
                </a:solidFill>
              </a:rPr>
              <a:t>НАЈЗНАЧАЈНИЈИ ДЕЛОВИ ЗАКОНА О ИНСПЕКЦИЈИ</a:t>
            </a:r>
            <a:endParaRPr lang="sr-Latn-RS" sz="3200" b="1" dirty="0">
              <a:solidFill>
                <a:srgbClr val="FF0000"/>
              </a:solidFill>
            </a:endParaRPr>
          </a:p>
          <a:p>
            <a:pPr marL="342900" indent="-342900" algn="l">
              <a:buFont typeface="Wingdings" panose="05000000000000000000" pitchFamily="2" charset="2"/>
              <a:buChar char="q"/>
            </a:pPr>
            <a:r>
              <a:rPr lang="ru-RU" dirty="0"/>
              <a:t>Овим законом </a:t>
            </a:r>
            <a:r>
              <a:rPr lang="ru-RU" b="1" dirty="0"/>
              <a:t>уређују се садржина, врсте и облици и поступак </a:t>
            </a:r>
            <a:r>
              <a:rPr lang="ru-RU" dirty="0"/>
              <a:t>инспекцијског надзора, </a:t>
            </a:r>
            <a:r>
              <a:rPr lang="ru-RU" b="1" dirty="0"/>
              <a:t>овлашћења и обавезе учесника </a:t>
            </a:r>
            <a:r>
              <a:rPr lang="ru-RU" dirty="0"/>
              <a:t>у инспекцијском надзору и </a:t>
            </a:r>
            <a:r>
              <a:rPr lang="ru-RU" b="1" dirty="0"/>
              <a:t>друга питања </a:t>
            </a:r>
            <a:r>
              <a:rPr lang="ru-RU" dirty="0"/>
              <a:t>од значаја за инспекцијски надзор.</a:t>
            </a:r>
            <a:endParaRPr lang="sr-Latn-RS" dirty="0"/>
          </a:p>
          <a:p>
            <a:pPr marL="342900" indent="-342900" algn="l">
              <a:buFont typeface="Wingdings" panose="05000000000000000000" pitchFamily="2" charset="2"/>
              <a:buChar char="q"/>
            </a:pPr>
            <a:r>
              <a:rPr lang="ru-RU" dirty="0"/>
              <a:t>Овај закон непосредно се примењује у поступку инспекцијског надзора </a:t>
            </a:r>
            <a:r>
              <a:rPr lang="ru-RU" b="1" dirty="0"/>
              <a:t>који врше органи државне управе</a:t>
            </a:r>
            <a:r>
              <a:rPr lang="en-US" b="1" dirty="0"/>
              <a:t>. </a:t>
            </a:r>
            <a:r>
              <a:rPr lang="sr-Cyrl-ME" b="1" dirty="0"/>
              <a:t>К</a:t>
            </a:r>
            <a:r>
              <a:rPr lang="ru-RU" dirty="0"/>
              <a:t>ао и у поступку инспекцијског надзора који, као поверени посао државне управе, </a:t>
            </a:r>
            <a:r>
              <a:rPr lang="ru-RU" b="1" dirty="0"/>
              <a:t>врше органи </a:t>
            </a:r>
            <a:r>
              <a:rPr lang="ru-RU" dirty="0"/>
              <a:t>аутономних покрајина </a:t>
            </a:r>
            <a:r>
              <a:rPr lang="ru-RU" b="1" dirty="0"/>
              <a:t>и органи јединица локалне самоуправе </a:t>
            </a:r>
            <a:r>
              <a:rPr lang="ru-RU" dirty="0"/>
              <a:t>инспектор је службено лице са посебним овлашћењима, обавезама и одговорностима прописаним законом, које испуњава услове за обављање инспекцијског надзора</a:t>
            </a:r>
            <a:r>
              <a:rPr lang="ru-RU" dirty="0">
                <a:solidFill>
                  <a:srgbClr val="92D050"/>
                </a:solidFill>
              </a:rPr>
              <a:t>.</a:t>
            </a:r>
            <a:endParaRPr lang="sr-Latn-RS" dirty="0">
              <a:solidFill>
                <a:srgbClr val="92D050"/>
              </a:solidFill>
            </a:endParaRPr>
          </a:p>
          <a:p>
            <a:pPr marL="342900" indent="-342900" algn="l">
              <a:buFont typeface="Wingdings" panose="05000000000000000000" pitchFamily="2" charset="2"/>
              <a:buChar char="q"/>
            </a:pPr>
            <a:r>
              <a:rPr lang="sr-Latn-RS" b="1" dirty="0">
                <a:solidFill>
                  <a:srgbClr val="FF0000"/>
                </a:solidFill>
              </a:rPr>
              <a:t>K</a:t>
            </a:r>
            <a:r>
              <a:rPr lang="ru-RU" b="1" dirty="0">
                <a:solidFill>
                  <a:srgbClr val="FF0000"/>
                </a:solidFill>
              </a:rPr>
              <a:t>онтролна листа </a:t>
            </a:r>
            <a:r>
              <a:rPr lang="ru-RU" dirty="0"/>
              <a:t>је документ који садржи </a:t>
            </a:r>
            <a:r>
              <a:rPr lang="ru-RU" b="1" dirty="0"/>
              <a:t>списак приоритетних питања провере и других радњи за које је инспекција овлашћена</a:t>
            </a:r>
            <a:r>
              <a:rPr lang="ru-RU" dirty="0"/>
              <a:t>, одређених према тежини могућих штетних последица у одређеној области сагласно правилима о процени ризика, и предмет и обим провере</a:t>
            </a:r>
            <a:r>
              <a:rPr lang="ru-RU" dirty="0">
                <a:solidFill>
                  <a:srgbClr val="92D050"/>
                </a:solidFill>
              </a:rPr>
              <a:t>.</a:t>
            </a:r>
            <a:endParaRPr lang="sr-Latn-RS" dirty="0">
              <a:solidFill>
                <a:srgbClr val="92D050"/>
              </a:solidFill>
            </a:endParaRPr>
          </a:p>
          <a:p>
            <a:pPr marL="342900" indent="-342900" algn="l">
              <a:buFont typeface="Wingdings" panose="05000000000000000000" pitchFamily="2" charset="2"/>
              <a:buChar char="q"/>
            </a:pPr>
            <a:endParaRPr lang="sr-Latn-RS" dirty="0"/>
          </a:p>
          <a:p>
            <a:pPr algn="l"/>
            <a:endParaRPr lang="en-US" dirty="0"/>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369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70000" lnSpcReduction="20000"/>
          </a:bodyPr>
          <a:lstStyle/>
          <a:p>
            <a:pPr algn="l"/>
            <a:r>
              <a:rPr lang="ru-RU" sz="3400" dirty="0"/>
              <a:t>Инспекцијски надзор, </a:t>
            </a:r>
            <a:r>
              <a:rPr lang="ru-RU" sz="3400" b="1" dirty="0">
                <a:solidFill>
                  <a:srgbClr val="FF0000"/>
                </a:solidFill>
              </a:rPr>
              <a:t>према врсти</a:t>
            </a:r>
            <a:r>
              <a:rPr lang="ru-RU" dirty="0"/>
              <a:t>, може бити </a:t>
            </a:r>
            <a:r>
              <a:rPr lang="ru-RU" b="1" dirty="0">
                <a:solidFill>
                  <a:srgbClr val="FF0000"/>
                </a:solidFill>
              </a:rPr>
              <a:t>редован, ванредан, контролни и допунски</a:t>
            </a:r>
          </a:p>
          <a:p>
            <a:pPr marL="342900" indent="-342900" algn="l">
              <a:buFont typeface="Wingdings" panose="05000000000000000000" pitchFamily="2" charset="2"/>
              <a:buChar char="q"/>
            </a:pPr>
            <a:r>
              <a:rPr lang="ru-RU" b="1" dirty="0">
                <a:solidFill>
                  <a:srgbClr val="FF0000"/>
                </a:solidFill>
              </a:rPr>
              <a:t>Редован инспекцијски надзор </a:t>
            </a:r>
            <a:r>
              <a:rPr lang="ru-RU" dirty="0"/>
              <a:t>врши се према плану инспекцијског надзора. </a:t>
            </a:r>
            <a:r>
              <a:rPr lang="ru-RU" b="1" dirty="0"/>
              <a:t>ОВО ЈЕ НАЈЧЕШЋИ ВИД ИНСПЕКЦИЈСКОГ НАДЗОРА У ПРАКСИ</a:t>
            </a:r>
          </a:p>
          <a:p>
            <a:pPr marL="342900" indent="-342900" algn="l">
              <a:buFont typeface="Wingdings" panose="05000000000000000000" pitchFamily="2" charset="2"/>
              <a:buChar char="q"/>
            </a:pPr>
            <a:r>
              <a:rPr lang="ru-RU" b="1" dirty="0">
                <a:solidFill>
                  <a:srgbClr val="FF0000"/>
                </a:solidFill>
              </a:rPr>
              <a:t>Ванредан инспекцијски надзор </a:t>
            </a:r>
            <a:r>
              <a:rPr lang="ru-RU" dirty="0"/>
              <a:t>врши се: када је неопходно да се, сагласно делокругу инспекције, </a:t>
            </a:r>
            <a:r>
              <a:rPr lang="ru-RU" b="1" dirty="0"/>
              <a:t>предузму хитне мере </a:t>
            </a:r>
            <a:r>
              <a:rPr lang="ru-RU" dirty="0"/>
              <a:t>како би се спречиле теже последице</a:t>
            </a:r>
          </a:p>
          <a:p>
            <a:pPr marL="342900" indent="-342900" algn="l">
              <a:buFont typeface="Wingdings" panose="05000000000000000000" pitchFamily="2" charset="2"/>
              <a:buChar char="q"/>
            </a:pPr>
            <a:r>
              <a:rPr lang="ru-RU" dirty="0"/>
              <a:t>Ванредни инспекцијски надзор мо</a:t>
            </a:r>
            <a:r>
              <a:rPr lang="ru-RU" dirty="0">
                <a:solidFill>
                  <a:srgbClr val="92D050"/>
                </a:solidFill>
              </a:rPr>
              <a:t>п</a:t>
            </a:r>
            <a:r>
              <a:rPr lang="ru-RU" dirty="0"/>
              <a:t>же да буде још и:</a:t>
            </a:r>
          </a:p>
          <a:p>
            <a:pPr marL="342900" indent="-342900" algn="l">
              <a:buFont typeface="Wingdings" panose="05000000000000000000" pitchFamily="2" charset="2"/>
              <a:buChar char="q"/>
            </a:pPr>
            <a:endParaRPr lang="ru-RU" dirty="0"/>
          </a:p>
          <a:p>
            <a:pPr marL="800100" lvl="1" indent="-342900" algn="l">
              <a:buFont typeface="Wingdings" panose="05000000000000000000" pitchFamily="2" charset="2"/>
              <a:buChar char="Ø"/>
            </a:pPr>
            <a:r>
              <a:rPr lang="sr-Cyrl-ME" sz="2900" b="1" dirty="0"/>
              <a:t>Утврђујући </a:t>
            </a:r>
          </a:p>
          <a:p>
            <a:pPr marL="914400" lvl="1" indent="-457200" algn="l">
              <a:buFont typeface="+mj-lt"/>
              <a:buAutoNum type="arabicParenR"/>
            </a:pPr>
            <a:r>
              <a:rPr lang="sr-Cyrl-ME" b="1" dirty="0"/>
              <a:t>ВАЖАН ЈЕ ЗБОГ ЧЛАНА 33. ЗАКОНА О СПОРТУ (СТАВ 4.) КОЈИ ГОВОРИ ДА СПОРТСКИ ИНСПЕКТОР УТВРЋУЈЕ </a:t>
            </a:r>
            <a:r>
              <a:rPr lang="sr-Cyrl-ME" b="1" dirty="0">
                <a:solidFill>
                  <a:srgbClr val="FF0000"/>
                </a:solidFill>
              </a:rPr>
              <a:t>ИСПУЊЕНОСТ УСЛОВА ЗА ОБАВЉАЊЕ СПОР</a:t>
            </a:r>
            <a:r>
              <a:rPr lang="sr-Cyrl-ME" b="1" dirty="0">
                <a:solidFill>
                  <a:srgbClr val="92D050"/>
                </a:solidFill>
              </a:rPr>
              <a:t>Т</a:t>
            </a:r>
            <a:r>
              <a:rPr lang="sr-Cyrl-ME" b="1" dirty="0">
                <a:solidFill>
                  <a:srgbClr val="FF0000"/>
                </a:solidFill>
              </a:rPr>
              <a:t>СКИХ АКТИВНОСТИ И ДЕЛАТНОСТИ</a:t>
            </a:r>
          </a:p>
          <a:p>
            <a:pPr marL="914400" lvl="1" indent="-457200" algn="l">
              <a:buFont typeface="+mj-lt"/>
              <a:buAutoNum type="arabicParenR"/>
            </a:pPr>
            <a:r>
              <a:rPr lang="sr-Cyrl-ME" b="1" dirty="0"/>
              <a:t>ВЕЗАН ЈЕ ЗА ИСТИ ЧЛАН ЗАКОНА (СТАВ 3.) </a:t>
            </a:r>
            <a:r>
              <a:rPr lang="sr-Cyrl-ME" b="1" dirty="0">
                <a:solidFill>
                  <a:srgbClr val="FF0000"/>
                </a:solidFill>
              </a:rPr>
              <a:t>АКО СЕ МЕЊА НАЗИВ </a:t>
            </a:r>
            <a:r>
              <a:rPr lang="sr-Cyrl-ME" b="1" dirty="0"/>
              <a:t>ИЗ „СПОРТСКО УДРУЖЕЊЕ“ У „СПОРТСКИ КЛУБ</a:t>
            </a:r>
            <a:r>
              <a:rPr lang="sr-Cyrl-ME" b="1" dirty="0">
                <a:solidFill>
                  <a:srgbClr val="92D050"/>
                </a:solidFill>
              </a:rPr>
              <a:t>“</a:t>
            </a:r>
          </a:p>
          <a:p>
            <a:pPr marL="914400" lvl="1" indent="-457200" algn="l">
              <a:buFont typeface="+mj-lt"/>
              <a:buAutoNum type="arabicParenR"/>
            </a:pPr>
            <a:r>
              <a:rPr lang="sr-Cyrl-ME" b="1" dirty="0"/>
              <a:t>ОДНОСИ СЕ НА ЧЛАН 86. ЗАКОНА О СПОРТУ КОЈИ ГОВОРИ </a:t>
            </a:r>
            <a:r>
              <a:rPr lang="sr-Cyrl-ME" b="1" dirty="0">
                <a:solidFill>
                  <a:srgbClr val="FF0000"/>
                </a:solidFill>
              </a:rPr>
              <a:t>О НАЧИНУ ПРЕСТАНКА РАДА СПОРТСКОГ УДРУЖЕЊА </a:t>
            </a:r>
            <a:r>
              <a:rPr lang="sr-Cyrl-ME" b="1" dirty="0"/>
              <a:t>ГДЕ СП. ИНСПЕКТОР ИЗДАЈЕ РЕШЕЊЕ О ГАШЕЊУ СПОРТСКОГ УДРУЖЕЊА</a:t>
            </a:r>
          </a:p>
          <a:p>
            <a:pPr marL="914400" lvl="1" indent="-457200" algn="l">
              <a:buFont typeface="+mj-lt"/>
              <a:buAutoNum type="arabicParenR"/>
            </a:pPr>
            <a:r>
              <a:rPr lang="sr-Cyrl-ME" b="1" dirty="0"/>
              <a:t>ОДНОСИ СЕ НА ЧЛАН 92. СТАВ 9. ЗАКОНА О СПОРТУ А КОЈИ РЕГУЛИШЕ ПИТАЊЕ </a:t>
            </a:r>
            <a:r>
              <a:rPr lang="sr-Cyrl-ME" b="1" dirty="0">
                <a:solidFill>
                  <a:srgbClr val="FF0000"/>
                </a:solidFill>
              </a:rPr>
              <a:t>ИСПУЊЕНОСТИ УСЛОВА СПОРТСКО ПРИВРЕДНОГ ДРУШТВА </a:t>
            </a:r>
            <a:r>
              <a:rPr lang="sr-Cyrl-ME" b="1" dirty="0"/>
              <a:t>ДА МОЖЕ ПОЧЕТИ СА РАДОМ</a:t>
            </a:r>
          </a:p>
          <a:p>
            <a:pPr marL="914400" lvl="1" indent="-457200" algn="l">
              <a:buFont typeface="+mj-lt"/>
              <a:buAutoNum type="arabicParenR"/>
            </a:pPr>
            <a:r>
              <a:rPr lang="sr-Cyrl-ME" b="1" dirty="0"/>
              <a:t>ИСТО ОВО СЕ ОДНОСИ И НА </a:t>
            </a:r>
            <a:r>
              <a:rPr lang="sr-Cyrl-ME" b="1" dirty="0">
                <a:solidFill>
                  <a:srgbClr val="FF0000"/>
                </a:solidFill>
              </a:rPr>
              <a:t>УТВРЂИВАЊЕ УСЛОВА ЗА ПОЧЕТАК РАДА ПРЕДУЗЕТНИКА У ОБЛАСТИ СПОРТА </a:t>
            </a:r>
            <a:r>
              <a:rPr lang="sr-Cyrl-ME" b="1" dirty="0"/>
              <a:t>(ЧЛАН 93. СТАВ 5.)</a:t>
            </a:r>
          </a:p>
          <a:p>
            <a:pPr marL="914400" lvl="1" indent="-457200" algn="l">
              <a:buFont typeface="+mj-lt"/>
              <a:buAutoNum type="arabicParenR"/>
            </a:pPr>
            <a:r>
              <a:rPr lang="sr-Cyrl-ME" b="1" dirty="0"/>
              <a:t>УТВРЋУЈУЋИ ИНСПЕКЦИЈСКИ НАДЗОР СПРОВОДИ СЕ И У СЛУЧАЈУ ЧЛАНА 95. СТАВ 3. </a:t>
            </a:r>
            <a:r>
              <a:rPr lang="sr-Cyrl-ME" b="1" dirty="0">
                <a:solidFill>
                  <a:srgbClr val="FF0000"/>
                </a:solidFill>
              </a:rPr>
              <a:t>КАДА СЕ РАДИ О ПОЧЕТКУ РАДА: ШКОЛА ФУДБАЛА</a:t>
            </a:r>
            <a:r>
              <a:rPr lang="sr-Cyrl-ME" b="1" dirty="0"/>
              <a:t>, </a:t>
            </a:r>
            <a:r>
              <a:rPr lang="sr-Cyrl-ME" b="1" dirty="0">
                <a:solidFill>
                  <a:srgbClr val="FF0000"/>
                </a:solidFill>
              </a:rPr>
              <a:t>ШКОЛА ТЕНИСА, ФИТНЕС ЦЕНТРИ, ОСТАЛИ СПОРТСКИ ЦЕНТРИ</a:t>
            </a:r>
          </a:p>
          <a:p>
            <a:pPr marL="914400" lvl="1" indent="-457200" algn="l">
              <a:buFont typeface="+mj-lt"/>
              <a:buAutoNum type="arabicParenR"/>
            </a:pPr>
            <a:r>
              <a:rPr lang="sr-Cyrl-ME" b="1" dirty="0"/>
              <a:t>ИСТО ОВО СЕ ОДНОСИ И НА УТВРЂИВАЊЕ УСЛОВА ЗА </a:t>
            </a:r>
            <a:r>
              <a:rPr lang="sr-Cyrl-ME" b="1" dirty="0">
                <a:solidFill>
                  <a:srgbClr val="FF0000"/>
                </a:solidFill>
              </a:rPr>
              <a:t>ПОЧЕТАК РАДА УСТАНОВА И ПРИВРЕДНИХ ДРУШТАВА ЗА ОБАВЉАЊЕ СПОРТСКИХ АКТИВНОСТИ </a:t>
            </a:r>
            <a:r>
              <a:rPr lang="sr-Cyrl-ME" b="1" dirty="0"/>
              <a:t>(ЧЛАН 110. СТАВ 7.)</a:t>
            </a:r>
          </a:p>
          <a:p>
            <a:pPr marL="914400" lvl="1" indent="-457200" algn="l">
              <a:buFont typeface="+mj-lt"/>
              <a:buAutoNum type="arabicParenR"/>
            </a:pPr>
            <a:r>
              <a:rPr lang="sr-Cyrl-ME" b="1" dirty="0"/>
              <a:t>ИСПУЊЕНОСТ УСЛОВА УТВРЋУЈЕ СПОРТСКИ ИНСПЕКТОР И </a:t>
            </a:r>
            <a:r>
              <a:rPr lang="sr-Cyrl-ME" b="1" dirty="0">
                <a:solidFill>
                  <a:srgbClr val="FF0000"/>
                </a:solidFill>
              </a:rPr>
              <a:t>КАД</a:t>
            </a:r>
            <a:r>
              <a:rPr lang="sr-Cyrl-ME" b="1" dirty="0">
                <a:solidFill>
                  <a:srgbClr val="92D050"/>
                </a:solidFill>
              </a:rPr>
              <a:t>А</a:t>
            </a:r>
            <a:r>
              <a:rPr lang="sr-Cyrl-ME" b="1" dirty="0">
                <a:solidFill>
                  <a:srgbClr val="FF0000"/>
                </a:solidFill>
              </a:rPr>
              <a:t> СЕ РАДИ О ЈАВНИМ СПОРТСКИМ ОБЈЕКТИМА </a:t>
            </a:r>
            <a:r>
              <a:rPr lang="sr-Cyrl-ME" b="1" dirty="0"/>
              <a:t>(ЧЛАН 149. СТАВ 5.)</a:t>
            </a:r>
          </a:p>
          <a:p>
            <a:pPr marL="914400" lvl="1" indent="-457200" algn="l">
              <a:buFont typeface="+mj-lt"/>
              <a:buAutoNum type="arabicParenR"/>
            </a:pPr>
            <a:endParaRPr lang="sr-Cyrl-ME" b="1" dirty="0"/>
          </a:p>
          <a:p>
            <a:pPr marL="800100" lvl="1" indent="-342900" algn="l">
              <a:buFont typeface="Wingdings" panose="05000000000000000000" pitchFamily="2" charset="2"/>
              <a:buChar char="Ø"/>
            </a:pPr>
            <a:r>
              <a:rPr lang="sr-Cyrl-ME" sz="2900" b="1" dirty="0"/>
              <a:t>Потврђујући</a:t>
            </a:r>
          </a:p>
          <a:p>
            <a:pPr marL="914400" lvl="1" indent="-457200" algn="l">
              <a:buFont typeface="+mj-lt"/>
              <a:buAutoNum type="arabicParenR"/>
            </a:pPr>
            <a:r>
              <a:rPr lang="ru-RU" b="1" dirty="0"/>
              <a:t>КАДА НАДЗИРАНИ СУБЈЕКАТ ПОДНЕСЕ ЗАХТЕВ ДА СЕ ПОТВРДИ </a:t>
            </a:r>
            <a:r>
              <a:rPr lang="ru-RU" b="1" dirty="0">
                <a:solidFill>
                  <a:srgbClr val="FF0000"/>
                </a:solidFill>
              </a:rPr>
              <a:t>ЗАКОНИТОСТ И БЕЗБЕДНОСТ ПОСТУПАЊА У ВРШЕЊУ ОДРЕЋЕНИХ ПРАВА</a:t>
            </a:r>
            <a:endParaRPr lang="en-US" b="1" dirty="0">
              <a:solidFill>
                <a:srgbClr val="FF0000"/>
              </a:solidFill>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429156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L="285750" marR="0" indent="-285750" algn="l">
              <a:lnSpc>
                <a:spcPct val="107000"/>
              </a:lnSpc>
              <a:spcBef>
                <a:spcPts val="0"/>
              </a:spcBef>
              <a:spcAft>
                <a:spcPts val="800"/>
              </a:spcAft>
              <a:buFont typeface="Wingdings" panose="05000000000000000000" pitchFamily="2" charset="2"/>
              <a:buChar char="q"/>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КОНТРОЛНИ ИНСПЕКЦИЈСКИ НАДЗОР </a:t>
            </a:r>
            <a:r>
              <a:rPr lang="en-US" sz="1800" dirty="0">
                <a:effectLst/>
                <a:latin typeface="Calibri" panose="020F0502020204030204" pitchFamily="34" charset="0"/>
                <a:ea typeface="Calibri" panose="020F0502020204030204" pitchFamily="34" charset="0"/>
                <a:cs typeface="Times New Roman" panose="02020603050405020304" pitchFamily="18" charset="0"/>
              </a:rPr>
              <a:t>ВРШИ СЕ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РАДИ УТВРЂИВАЊА ИЗВРШЕЊА МЕРА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КОЈЕ СУ ПРЕДЛОЖЕНЕ ИЛИ НАЛОЖЕНЕ НАДЗИРАНОМ СУБЈЕКТУ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У ОКВИРУ РЕДОВНОГ ИЛИ ВАНРЕДНОГ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ИНСПЕКЦИЈСКОГ НАДЗОРА</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l">
              <a:lnSpc>
                <a:spcPct val="107000"/>
              </a:lnSpc>
              <a:spcBef>
                <a:spcPts val="0"/>
              </a:spcBef>
              <a:spcAft>
                <a:spcPts val="800"/>
              </a:spcAft>
              <a:buFont typeface="Wingdings" panose="05000000000000000000" pitchFamily="2" charset="2"/>
              <a:buChar char="q"/>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ДОПУНСКИ ИНСПЕКЦИЈСКИ НАДЗОР </a:t>
            </a:r>
            <a:r>
              <a:rPr lang="en-US" sz="1800" dirty="0">
                <a:effectLst/>
                <a:latin typeface="Calibri" panose="020F0502020204030204" pitchFamily="34" charset="0"/>
                <a:ea typeface="Calibri" panose="020F0502020204030204" pitchFamily="34" charset="0"/>
                <a:cs typeface="Times New Roman" panose="02020603050405020304" pitchFamily="18" charset="0"/>
              </a:rPr>
              <a:t>ВРШИ СЕ ПО СЛУЖБЕНОЈ ДУЖНОСТИ ИЛИ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ПОВОДОМ ЗАХТЕВА НАДЗИРАНОГ СУБЈЕКТА</a:t>
            </a:r>
            <a:r>
              <a:rPr lang="en-US" sz="1800" dirty="0">
                <a:effectLst/>
                <a:latin typeface="Calibri" panose="020F0502020204030204" pitchFamily="34" charset="0"/>
                <a:ea typeface="Calibri" panose="020F0502020204030204" pitchFamily="34" charset="0"/>
                <a:cs typeface="Times New Roman" panose="02020603050405020304" pitchFamily="18" charset="0"/>
              </a:rPr>
              <a:t>, РАДИ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УТВРЂИВАЊА ЧИЊЕНИЦА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КОЈЕ СУ ОД ЗНАЧАЈА ЗА ИНСПЕКЦИЈСКИ НАДЗОР,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А КОЈЕ НИСУ УТВРЂЕНЕ У </a:t>
            </a:r>
            <a:r>
              <a:rPr lang="en-US" sz="1800" dirty="0">
                <a:effectLst/>
                <a:latin typeface="Calibri" panose="020F0502020204030204" pitchFamily="34" charset="0"/>
                <a:ea typeface="Calibri" panose="020F0502020204030204" pitchFamily="34" charset="0"/>
                <a:cs typeface="Times New Roman" panose="02020603050405020304" pitchFamily="18" charset="0"/>
              </a:rPr>
              <a:t>РЕДОВНОМ, ВАНРЕДНОМ ИЛИ КОНТРОЛНОМ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ИНСПЕКЦИЈСКОМ НАДЗОРУ</a:t>
            </a:r>
            <a:endParaRPr lang="sr-Cyrl-M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ИНСПЕКЦИЈСКИ НАДЗОР, </a:t>
            </a:r>
            <a:r>
              <a:rPr lang="ru-RU"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ПРЕМА ОБЛИКУ</a:t>
            </a:r>
            <a:r>
              <a:rPr lang="ru-RU" sz="1800" dirty="0">
                <a:effectLst/>
                <a:latin typeface="Calibri" panose="020F0502020204030204" pitchFamily="34" charset="0"/>
                <a:ea typeface="Calibri" panose="020F0502020204030204" pitchFamily="34" charset="0"/>
                <a:cs typeface="Times New Roman" panose="02020603050405020304" pitchFamily="18" charset="0"/>
              </a:rPr>
              <a:t>, МОЖЕ БИТИ:</a:t>
            </a:r>
          </a:p>
          <a:p>
            <a:pPr marL="285750" marR="0" indent="-285750" algn="l">
              <a:lnSpc>
                <a:spcPct val="107000"/>
              </a:lnSpc>
              <a:spcBef>
                <a:spcPts val="0"/>
              </a:spcBef>
              <a:spcAft>
                <a:spcPts val="800"/>
              </a:spcAft>
              <a:buFont typeface="Wingdings" panose="05000000000000000000" pitchFamily="2" charset="2"/>
              <a:buChar char="q"/>
            </a:pPr>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ТЕРЕНСКИ</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sr-Cyrl-ME"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ВРШИ СЕ </a:t>
            </a:r>
            <a:r>
              <a:rPr lang="en-US" sz="1800" b="1" dirty="0">
                <a:latin typeface="Calibri" panose="020F0502020204030204" pitchFamily="34" charset="0"/>
                <a:ea typeface="Calibri" panose="020F0502020204030204" pitchFamily="34" charset="0"/>
                <a:cs typeface="Times New Roman" panose="02020603050405020304" pitchFamily="18" charset="0"/>
              </a:rPr>
              <a:t>ИЗВАН СЛУЖБЕНИХ ПРОСТОРИЈА </a:t>
            </a:r>
            <a:r>
              <a:rPr lang="en-US" sz="1800" dirty="0">
                <a:latin typeface="Calibri" panose="020F0502020204030204" pitchFamily="34" charset="0"/>
                <a:ea typeface="Calibri" panose="020F0502020204030204" pitchFamily="34" charset="0"/>
                <a:cs typeface="Times New Roman" panose="02020603050405020304" pitchFamily="18" charset="0"/>
              </a:rPr>
              <a:t>ИНСПЕКЦИЈЕ, НА ЛИЦУ МЕСТА </a:t>
            </a: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l">
              <a:lnSpc>
                <a:spcPct val="107000"/>
              </a:lnSpc>
              <a:spcBef>
                <a:spcPts val="0"/>
              </a:spcBef>
              <a:spcAft>
                <a:spcPts val="800"/>
              </a:spcAft>
              <a:buFont typeface="Wingdings" panose="05000000000000000000" pitchFamily="2" charset="2"/>
              <a:buChar char="q"/>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КАНЦЕЛАРИЈСКИ</a:t>
            </a:r>
            <a:r>
              <a:rPr lang="sr-Cyrl-ME"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ВРШИ СЕ У СЛУЖБЕНИМ ПРОСТОРИЈАМА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ИНСПЕКЦИЈЕ, УВИДОМ У АКТЕ, ПОДАТКЕ И ДОКУМЕНТАЦИЈУ НАДЗИРАНОГ СУБЈЕКТА.</a:t>
            </a: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663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123823" y="1116013"/>
            <a:ext cx="12125325" cy="5741987"/>
          </a:xfrm>
        </p:spPr>
        <p:txBody>
          <a:bodyPr>
            <a:normAutofit/>
          </a:bodyPr>
          <a:lstStyle/>
          <a:p>
            <a:pPr algn="l">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ИНСПЕКЦИЈСКИ НАДЗОР ЗАСНИВА СЕ НА ПРОЦЕНИ РИЗИКА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СРАЗМЕРАН ЈЕ ПРОЦЕЊЕНОМ РИЗИКУ, ТАКО ДА СЕ РИЗИКОМ ДЕЛОТВОРНО УПРАВЉА. ПРОЦЕНА РИЗИКА ЈЕ ДЕО ПРОЦЕСА АНАЛИЗЕ РИЗИКА, КОЈИ ОБУХВАТА И УПРАВЉАЊЕ РИЗИКОМ И ОБАВЕШТАВАЊЕ О РИЗИКУ.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РИЗИК, ПРЕМА СТЕПЕНУ, МОЖЕ БИТИ НЕЗНАТАН, НИЗАК, СРЕДЊИ, ВИСОК И КРИТИЧАН</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(ЧЛАН 9. ЗАКОНА</a:t>
            </a:r>
            <a:r>
              <a:rPr lang="sr-Cyrl-ME" sz="18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Н</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О ИНСПЕКЦИЈИ)</a:t>
            </a: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ПРОЦЕНОМ РИЗИКА ВРШИ СЕ ПРИОРИТИЗАЦИЈА ИНСПЕКЦИЈСКОГ НАДЗОРА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И ИЗБОР СУБЈЕКАТА КОД КОЈИХ ЋЕ СЕ ВРШИТИ ИНСПЕКЦИЈСКА КОНТРОЛА</a:t>
            </a:r>
          </a:p>
          <a:p>
            <a:pPr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pic>
        <p:nvPicPr>
          <p:cNvPr id="6" name="Picture 5">
            <a:extLst>
              <a:ext uri="{FF2B5EF4-FFF2-40B4-BE49-F238E27FC236}">
                <a16:creationId xmlns:a16="http://schemas.microsoft.com/office/drawing/2014/main" id="{492E0978-A3D9-4689-BBA5-BA035BC58F5B}"/>
              </a:ext>
            </a:extLst>
          </p:cNvPr>
          <p:cNvPicPr>
            <a:picLocks noChangeAspect="1"/>
          </p:cNvPicPr>
          <p:nvPr/>
        </p:nvPicPr>
        <p:blipFill>
          <a:blip r:embed="rId3"/>
          <a:stretch>
            <a:fillRect/>
          </a:stretch>
        </p:blipFill>
        <p:spPr>
          <a:xfrm>
            <a:off x="1045399" y="2448667"/>
            <a:ext cx="9277349" cy="3276599"/>
          </a:xfrm>
          <a:prstGeom prst="rect">
            <a:avLst/>
          </a:prstGeom>
        </p:spPr>
      </p:pic>
    </p:spTree>
    <p:extLst>
      <p:ext uri="{BB962C8B-B14F-4D97-AF65-F5344CB8AC3E}">
        <p14:creationId xmlns:p14="http://schemas.microsoft.com/office/powerpoint/2010/main" val="136375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a:bodyPr>
          <a:lstStyle/>
          <a:p>
            <a:pPr marL="0" marR="0">
              <a:lnSpc>
                <a:spcPct val="107000"/>
              </a:lnSpc>
              <a:spcBef>
                <a:spcPts val="0"/>
              </a:spcBef>
              <a:spcAft>
                <a:spcPts val="80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ПРЕВЕНТИВНО ДЕЛОВАЊЕ </a:t>
            </a:r>
            <a:r>
              <a:rPr lang="sr-Cyrl-ME"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(Ч</a:t>
            </a:r>
            <a:r>
              <a:rPr lang="en-US" sz="1800" dirty="0">
                <a:effectLst/>
                <a:latin typeface="Calibri" panose="020F0502020204030204" pitchFamily="34" charset="0"/>
                <a:ea typeface="Calibri" panose="020F0502020204030204" pitchFamily="34" charset="0"/>
                <a:cs typeface="Times New Roman" panose="02020603050405020304" pitchFamily="18" charset="0"/>
              </a:rPr>
              <a:t>ЛАН 13.</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РАДИ ОСТВАРИВАЊА ЦИЉА ИНСПЕКЦИЈСКОГ НАДЗОРА,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ИНСПЕКЦИЈА ЈЕ ДУЖНА ДА ПРЕВЕНТИВНО ДЕЛУЈЕ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ПРЕВЕНТИВНО ДЕЛОВАЊЕ ИНСПЕКЦИЈЕ </a:t>
            </a:r>
            <a:r>
              <a:rPr lang="en-US" sz="1800" dirty="0">
                <a:effectLst/>
                <a:latin typeface="Calibri" panose="020F0502020204030204" pitchFamily="34" charset="0"/>
                <a:ea typeface="Calibri" panose="020F0502020204030204" pitchFamily="34" charset="0"/>
                <a:cs typeface="Times New Roman" panose="02020603050405020304" pitchFamily="18" charset="0"/>
              </a:rPr>
              <a:t>ОСТВАРУЈЕ СЕ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ЈАВНОШЋУ РАДА, А НАРОЧИТО: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ОБЈАВЉИВАЊЕМ</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ВАЖЕЋИХ ПРОПИСА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ПЛАНОВА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ИНСПЕКЦИЈСКОГ НАДЗОРА И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КОНТРОЛНИХ ЛИ</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СТА;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ОБАВЕШТАВАЊЕМ ЈАВНОСТИ</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О ПРОМЕНАМА ПРОПИСА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И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ПРАВИМА И ОБАВЕЗАМА ЗА НАДЗИРАНЕ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СУБЈЕКТЕ КОЈИ ИЗ ЊИХ ПРОИЗ</a:t>
            </a:r>
            <a:r>
              <a:rPr lang="sr-Cyrl-ME" sz="18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И</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ЛАЗЕ;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ОБАВЕШТАВАЊЕМ ЈАВНОСТИ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О САЗНАЊИМА ИНСПЕКЦИЈЕ О ПОСТОЈАЊУ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ОЗБИЉНОГ РИЗИКА ПО ЖИВОТ ИЛИ ЗДРАВЉЕ ЉУДИ</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ИМОВИНУ ВЕЋЕ ВРЕДНОСТИ, ЖИВОТНУ СРЕДИНУ ИЛИ БИЉНИ ИЛИ ЖИВОТИЊСКИ СВЕТ, И ПРЕДУЗЕТИМ МЕРАМА И РАДЊАМА КАКО БИ СЕ ТАЈ РИЗИК ОТКЛОНИО ИЛИ УМАЊИО;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ПРУЖАЊЕМ СТРУЧНЕ И САВЕТОДАВНЕ ПОДРШКЕ НАДЗИРАНОМ С</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УБЈЕКТУ ИЛИ ЛИЦУ КОЈЕ ОСТВАРУЈЕ ОДРЕЂЕНА ПРАВА У НАДЗИРАНОМ СУБЈЕКТУ ИЛИ У ВЕЗИ СА НАДЗИРАНИМ СУБЈЕКТОМ, УКЉУЧУЈУЋИ И ИЗДАВАЊЕ АКАТА О ПРИМЕНИ ПРОПИСА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И СЛУЖБЕНЕ САВЕТОДАВНЕ ПОСЕТЕ</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ПРЕДУЗИМАЊЕМ ПРЕВЕНТИВНИХ ИНСПЕКЦИЈСКИХ НАДЗОРА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И ДРУГИХ АКТИВНОСТИ УСМЕРЕНИХ КА ПОДСТИЦАЊУ И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ПОДРЖАВАЊУ ЗАКОНИТОСТИ И БЕЗБЕДНОСТИ ПОСЛОВАЊА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И ПОСТУПАЊА И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СПРЕЧАВАЊУ НАСТАНКА ШТЕТНИХ ПОСЛЕДИЦА</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ПО ЗАКОНОМ И ДРУГИМ ПРОПИСОМ ЗАШТИЋЕНА ДОБРА, ПРАВА И ИНТЕРЕСЕ, НАРОЧИТО КАДА СЕ УТВРДИ ДА ПОСТОЈЕ РАНИ ЗНАЦИ ВЕРОВАТНОЋЕ ЊИХОВОГ НАСТАНКА.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97179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E8CF-33EE-48CD-BBF5-889675CDF9B6}"/>
              </a:ext>
            </a:extLst>
          </p:cNvPr>
          <p:cNvSpPr>
            <a:spLocks noGrp="1"/>
          </p:cNvSpPr>
          <p:nvPr>
            <p:ph type="ctrTitle"/>
          </p:nvPr>
        </p:nvSpPr>
        <p:spPr>
          <a:xfrm>
            <a:off x="0" y="-1"/>
            <a:ext cx="12192000" cy="914400"/>
          </a:xfrm>
          <a:solidFill>
            <a:schemeClr val="accent1">
              <a:lumMod val="40000"/>
              <a:lumOff val="60000"/>
            </a:schemeClr>
          </a:solidFill>
        </p:spPr>
        <p:txBody>
          <a:bodyPr>
            <a:normAutofit/>
          </a:bodyPr>
          <a:lstStyle/>
          <a:p>
            <a:pPr algn="r"/>
            <a:r>
              <a:rPr lang="sr-Cyrl-ME" sz="3200" b="1" i="1" dirty="0"/>
              <a:t>СПОРТСКИ САВЕЗ БЕОГРАДА                    </a:t>
            </a:r>
            <a:r>
              <a:rPr lang="sr-Cyrl-ME" sz="1800" b="1" i="1" dirty="0"/>
              <a:t>(16.10.2020)</a:t>
            </a:r>
            <a:endParaRPr lang="en-US" sz="1800" b="1" i="1" dirty="0"/>
          </a:p>
        </p:txBody>
      </p:sp>
      <p:sp>
        <p:nvSpPr>
          <p:cNvPr id="3" name="Subtitle 2">
            <a:extLst>
              <a:ext uri="{FF2B5EF4-FFF2-40B4-BE49-F238E27FC236}">
                <a16:creationId xmlns:a16="http://schemas.microsoft.com/office/drawing/2014/main" id="{C5B32ACE-9013-4655-85C1-952889FCAEB8}"/>
              </a:ext>
            </a:extLst>
          </p:cNvPr>
          <p:cNvSpPr>
            <a:spLocks noGrp="1"/>
          </p:cNvSpPr>
          <p:nvPr>
            <p:ph type="subTitle" idx="1"/>
          </p:nvPr>
        </p:nvSpPr>
        <p:spPr>
          <a:xfrm>
            <a:off x="66674" y="1116012"/>
            <a:ext cx="12125325" cy="5741987"/>
          </a:xfrm>
        </p:spPr>
        <p:txBody>
          <a:bodyPr>
            <a:normAutofit fontScale="92500" lnSpcReduction="20000"/>
          </a:bodyPr>
          <a:lstStyle/>
          <a:p>
            <a:pPr algn="just">
              <a:lnSpc>
                <a:spcPct val="107000"/>
              </a:lnSpc>
              <a:spcBef>
                <a:spcPts val="0"/>
              </a:spcBef>
              <a:spcAft>
                <a:spcPts val="800"/>
              </a:spcAft>
            </a:pP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НАДЗИРАНИ СУБЈЕКАТ МОЖЕ ДА ЗАХТЕВА ПРЕВЕНТИВНО ДЕЛОВАЊЕ И КАДА СЕ НЕ ВОДИ ПОСТУПАК ИНСПЕКЦИЈСКОГ НАДЗОРА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И НЕЗАВИСНО ОД ЊЕГОВОГ ТОКА, 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ИНСПЕКЦИЈА ЈЕ ДУЖНА ДА НАЈКАСНИЈЕ У РОКУ ОД 15 ДАНА </a:t>
            </a:r>
            <a:r>
              <a:rPr lang="en-US" sz="1800" dirty="0">
                <a:effectLst/>
                <a:latin typeface="Calibri" panose="020F0502020204030204" pitchFamily="34" charset="0"/>
                <a:ea typeface="Calibri" panose="020F0502020204030204" pitchFamily="34" charset="0"/>
                <a:cs typeface="Times New Roman" panose="02020603050405020304" pitchFamily="18" charset="0"/>
              </a:rPr>
              <a:t>ОД ДАНА ПРИЈЕМА ЗАХТЕВА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ПОСТУПИ ПО ЗАХТЕВУ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ИЛИ ОБАВЕСТИ НАДЗИРАНОГ СУБЈЕКТА О РАЗЛОЗИМА ЗА НЕПОСТУПАЊЕ ПО ЗАХТЕВУ</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Bef>
                <a:spcPts val="0"/>
              </a:spcBef>
              <a:spcAft>
                <a:spcPts val="800"/>
              </a:spcAft>
            </a:pPr>
            <a:endParaRPr lang="sr-Cyrl-ME"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ОЗБИЉАН РИЗИК</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ЈЕ РИЗИК КОЈИ ЗАХТЕВА ХИТНО ПОСТУПАЊЕ ИНСПЕКЦИЈЕ И ДРУГИХ НАДЛЕЖНИХ ОРГАНА И ОРГАНИЗАЦИЈА РАДИ СПРЕЧАВАЊА НАСТАНКА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ШТЕТНИХ ПОСЛЕДИЦА ПО ЖИВОТ ИЛИ ЗДРАВЉЕ ЉУДИ</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sr-Cyrl-ME"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САВЕТОДАВНА ПОСЕТА</a:t>
            </a: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ИНСПЕКЦИЈА О СЛУЖБЕНОЈ САВЕТОДАВНОЈ ПОСЕТИ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САЧИЊАВА СЛУЖБЕНУ БЕЛЕШКУ </a:t>
            </a:r>
            <a:r>
              <a:rPr lang="en-US" sz="1800" dirty="0">
                <a:effectLst/>
                <a:latin typeface="Calibri" panose="020F0502020204030204" pitchFamily="34" charset="0"/>
                <a:ea typeface="Calibri" panose="020F0502020204030204" pitchFamily="34" charset="0"/>
                <a:cs typeface="Times New Roman" panose="02020603050405020304" pitchFamily="18" charset="0"/>
              </a:rPr>
              <a:t>У КОЈУ УНОСИ БИТНЕ ЧИЊЕНИЦЕ И ОКОЛНОСТИ ОВЕ ПОСЕТЕ.</a:t>
            </a:r>
          </a:p>
          <a:p>
            <a:pPr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СВРХА </a:t>
            </a:r>
            <a:r>
              <a:rPr lang="sr-Cyrl-ME" sz="1800" b="1" dirty="0">
                <a:effectLst/>
                <a:latin typeface="Calibri" panose="020F0502020204030204" pitchFamily="34" charset="0"/>
                <a:ea typeface="Calibri" panose="020F0502020204030204" pitchFamily="34" charset="0"/>
                <a:cs typeface="Times New Roman" panose="02020603050405020304" pitchFamily="18" charset="0"/>
              </a:rPr>
              <a:t>САВЕТОДАВНИХ ПОСЕТА</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ЈЕ ДАВАЊЕ СТРУЧНИХ И ПРАКТИЧНИХ САВЕТА И ПРЕПОРУКА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ОДНОСНО ПРУЖАЊЕ ИНФОРМАТИВНЕ, ЕДУКАТИВНЕ И СТРУЧНО-САВЕТОДАВНЕ ПОДРШКЕ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НАДЗИРАНИМ</a:t>
            </a:r>
            <a:r>
              <a:rPr lang="en-US" sz="1800" dirty="0">
                <a:effectLst/>
                <a:latin typeface="Calibri" panose="020F0502020204030204" pitchFamily="34" charset="0"/>
                <a:ea typeface="Calibri" panose="020F0502020204030204" pitchFamily="34" charset="0"/>
                <a:cs typeface="Times New Roman" panose="02020603050405020304" pitchFamily="18" charset="0"/>
              </a:rPr>
              <a:t> СУБЈЕКТИМА, КАКО БИ БИЛИ УПОЗНАТИ СА ЗАХТЕВИМА И УСЛОВИМА ЧИЈА ИСПУЊЕНОСТ СЕ ТРАЖИ У ПОГЛЕДУ ЊИХОВОГ </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РАДА</a:t>
            </a:r>
            <a:r>
              <a:rPr lang="en-US" sz="1800" dirty="0">
                <a:effectLst/>
                <a:latin typeface="Calibri" panose="020F0502020204030204" pitchFamily="34" charset="0"/>
                <a:ea typeface="Calibri" panose="020F0502020204030204" pitchFamily="34" charset="0"/>
                <a:cs typeface="Times New Roman" panose="02020603050405020304" pitchFamily="18" charset="0"/>
              </a:rPr>
              <a:t> 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ПОМОГЛО </a:t>
            </a:r>
            <a:r>
              <a:rPr lang="en-US" sz="1800" dirty="0">
                <a:effectLst/>
                <a:latin typeface="Calibri" panose="020F0502020204030204" pitchFamily="34" charset="0"/>
                <a:ea typeface="Calibri" panose="020F0502020204030204" pitchFamily="34" charset="0"/>
                <a:cs typeface="Times New Roman" panose="02020603050405020304" pitchFamily="18" charset="0"/>
              </a:rPr>
              <a:t>ИМ СЕ ДА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ОБАВЉАЈУ ДЕЛАТНОСТ УСКЛАЂЕНО СА ЗАКОНОМ </a:t>
            </a:r>
            <a:r>
              <a:rPr lang="en-US" sz="1800" dirty="0">
                <a:effectLst/>
                <a:latin typeface="Calibri" panose="020F0502020204030204" pitchFamily="34" charset="0"/>
                <a:ea typeface="Calibri" panose="020F0502020204030204" pitchFamily="34" charset="0"/>
                <a:cs typeface="Times New Roman" panose="02020603050405020304" pitchFamily="18" charset="0"/>
              </a:rPr>
              <a:t>И ДРУГИМ ПРОПИСИМА, БЕЗБЕДНО И ОДРЖИВО</a:t>
            </a:r>
            <a:r>
              <a:rPr lang="sr-Cyrl-ME"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АКО У СЛУЖБЕНОЈ САВЕТОДАВНОЈ ПОСЕТИ УОЧИ ПРОПУСТ</a:t>
            </a:r>
            <a:r>
              <a:rPr lang="en-US" sz="1800" dirty="0">
                <a:effectLst/>
                <a:latin typeface="Calibri" panose="020F0502020204030204" pitchFamily="34" charset="0"/>
                <a:ea typeface="Calibri" panose="020F0502020204030204" pitchFamily="34" charset="0"/>
                <a:cs typeface="Times New Roman" panose="02020603050405020304" pitchFamily="18" charset="0"/>
              </a:rPr>
              <a:t>, НЕДОСТАТАК ИЛИ НЕПРАВИЛНОСТ У ПОСЛОВАЊУ И ПОСТУПАЊУ СУБЈЕКТА КОД КОГА СЕ ПОСЕТА ВРШИ,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ИНСПЕКЦИЈА У РОКУ ОД ОСАМ ДАН</a:t>
            </a:r>
            <a:r>
              <a:rPr lang="en-US" sz="1800" dirty="0">
                <a:effectLst/>
                <a:latin typeface="Calibri" panose="020F0502020204030204" pitchFamily="34" charset="0"/>
                <a:ea typeface="Calibri" panose="020F0502020204030204" pitchFamily="34" charset="0"/>
                <a:cs typeface="Times New Roman" panose="02020603050405020304" pitchFamily="18" charset="0"/>
              </a:rPr>
              <a:t>А НАКОН ПОСЕТЕ САЧИЊАВА И ДОСТАВЉА ОВОМ СУБЈЕКТУ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ДОПИС КОЈИ САДРЖИ ПРЕПОРУК</a:t>
            </a:r>
            <a:r>
              <a:rPr lang="en-US" sz="1800" dirty="0">
                <a:effectLst/>
                <a:latin typeface="Calibri" panose="020F0502020204030204" pitchFamily="34" charset="0"/>
                <a:ea typeface="Calibri" panose="020F0502020204030204" pitchFamily="34" charset="0"/>
                <a:cs typeface="Times New Roman" panose="02020603050405020304" pitchFamily="18" charset="0"/>
              </a:rPr>
              <a:t>Е ОВОМ СУБЈЕКТУ О ТОМЕ КАКО ДА ТАЈ ПРОПУСТ, ОДНОСНО НЕДОСТАТАК ИЛИ НЕПРАВИЛНОСТ ИСПРАВИ И ОБЕЗБЕДИ ЗАКОНИТО И БЕЗБЕДНО ПОСЛОВАЊЕ И ПОСТУПАЊЕ,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И У КОМ РОКУ ТО ТРЕБА ДА УЧИНИ</a:t>
            </a:r>
            <a:r>
              <a:rPr lang="en-US" sz="1800" dirty="0">
                <a:effectLst/>
                <a:latin typeface="Calibri" panose="020F0502020204030204" pitchFamily="34" charset="0"/>
                <a:ea typeface="Calibri" panose="020F0502020204030204" pitchFamily="34" charset="0"/>
                <a:cs typeface="Times New Roman" panose="02020603050405020304" pitchFamily="18" charset="0"/>
              </a:rPr>
              <a:t>. ДОПИС СА ПРЕПОРУКАМА ИМА ПРАВНУ ПРИРОДУ АКТА О ПРИМЕНИ ПРОПИСА.</a:t>
            </a:r>
          </a:p>
          <a:p>
            <a:pPr algn="l">
              <a:lnSpc>
                <a:spcPct val="107000"/>
              </a:lnSpc>
              <a:spcBef>
                <a:spcPts val="0"/>
              </a:spcBef>
              <a:spcAft>
                <a:spcPts val="800"/>
              </a:spcAft>
            </a:pPr>
            <a:endParaRPr lang="sr-Cyrl-ME"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950FBFB-6E58-423B-BACF-7CF71F8F98E1}"/>
              </a:ext>
            </a:extLst>
          </p:cNvPr>
          <p:cNvPicPr>
            <a:picLocks noChangeAspect="1"/>
          </p:cNvPicPr>
          <p:nvPr/>
        </p:nvPicPr>
        <p:blipFill>
          <a:blip r:embed="rId2"/>
          <a:stretch>
            <a:fillRect/>
          </a:stretch>
        </p:blipFill>
        <p:spPr>
          <a:xfrm>
            <a:off x="0" y="0"/>
            <a:ext cx="2720576" cy="975445"/>
          </a:xfrm>
          <a:prstGeom prst="rect">
            <a:avLst/>
          </a:prstGeom>
        </p:spPr>
      </p:pic>
    </p:spTree>
    <p:extLst>
      <p:ext uri="{BB962C8B-B14F-4D97-AF65-F5344CB8AC3E}">
        <p14:creationId xmlns:p14="http://schemas.microsoft.com/office/powerpoint/2010/main" val="2835540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4075</Words>
  <Application>Microsoft Office PowerPoint</Application>
  <PresentationFormat>Widescreen</PresentationFormat>
  <Paragraphs>290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lpstr>СПОРТСКИ САВЕЗ БЕОГРАДА                    (16.10.2020)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Slaven Dokmanac</dc:creator>
  <cp:lastModifiedBy>Slaven Dokmanac</cp:lastModifiedBy>
  <cp:revision>54</cp:revision>
  <dcterms:created xsi:type="dcterms:W3CDTF">2020-10-13T16:34:27Z</dcterms:created>
  <dcterms:modified xsi:type="dcterms:W3CDTF">2020-10-14T19:44:53Z</dcterms:modified>
</cp:coreProperties>
</file>