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7"/>
  </p:notesMasterIdLst>
  <p:sldIdLst>
    <p:sldId id="256" r:id="rId2"/>
    <p:sldId id="349" r:id="rId3"/>
    <p:sldId id="361" r:id="rId4"/>
    <p:sldId id="362" r:id="rId5"/>
    <p:sldId id="364" r:id="rId6"/>
    <p:sldId id="363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60" r:id="rId26"/>
  </p:sldIdLst>
  <p:sldSz cx="9144000" cy="6858000" type="screen4x3"/>
  <p:notesSz cx="6797675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1" autoAdjust="0"/>
    <p:restoredTop sz="94660"/>
  </p:normalViewPr>
  <p:slideViewPr>
    <p:cSldViewPr>
      <p:cViewPr varScale="1">
        <p:scale>
          <a:sx n="84" d="100"/>
          <a:sy n="84" d="100"/>
        </p:scale>
        <p:origin x="2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A42710A-C3A7-4D08-827B-5F2FA544C00B}" type="datetimeFigureOut">
              <a:rPr lang="en-US"/>
              <a:pPr/>
              <a:t>6/7/2020</a:t>
            </a:fld>
            <a:endParaRPr lang="en-US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475"/>
            <a:ext cx="5438775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7363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579CE15-DF0D-4E11-AF29-DFACB1F14DD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781300"/>
            <a:ext cx="742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51x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3357563"/>
            <a:ext cx="787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4800600"/>
            <a:ext cx="6156325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773363" y="5105400"/>
            <a:ext cx="6172200" cy="1143000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2133600" cy="24447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611188" y="620713"/>
            <a:ext cx="2297112" cy="244475"/>
          </a:xfrm>
        </p:spPr>
        <p:txBody>
          <a:bodyPr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www.serbiansport.com 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454400" y="6308725"/>
            <a:ext cx="2133600" cy="24447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B21FBF2-7BAA-444F-85C8-B1E0882DB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www.serbiansport.com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F9C47-4604-46B3-AA00-42E4C139D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260350"/>
            <a:ext cx="2047875" cy="6064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60350"/>
            <a:ext cx="5991225" cy="6064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www.serbiansport.com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84E84-952B-4617-A134-C9222687B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www.serbiansport.com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AA67F-E7A8-4423-B9D0-F583E87A9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www.serbiansport.com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85A08-617D-4B3F-A504-16564A8DA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11313"/>
            <a:ext cx="4019550" cy="4713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0" y="1611313"/>
            <a:ext cx="4019550" cy="4713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www.serbiansport.com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27155-5808-4ED9-95ED-FA9BE3D23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www.serbiansport.com 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AD039-27D6-4AD3-A50B-FF512EBAA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www.serbiansport.com 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3B992-F371-439A-9FA0-7229A5180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www.serbiansport.com 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A7138-72FD-467E-848A-409A6ED7E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www.serbiansport.com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5CC2A-CBC4-4CB2-A6BD-1C970C523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www.serbiansport.com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BFD91-2F42-4A49-AB0D-196B63B92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Image" r:id="rId14" imgW="13003175" imgH="2577778" progId="Photoshop.Image.7">
                  <p:embed/>
                </p:oleObj>
              </mc:Choice>
              <mc:Fallback>
                <p:oleObj name="Image" r:id="rId14" imgW="13003175" imgH="2577778" progId="Photoshop.Image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22945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611313"/>
            <a:ext cx="8191500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315200" y="6461125"/>
            <a:ext cx="1752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www.serbiansport.com </a:t>
            </a: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47700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B9E1C2C-6BB8-42D5-AAFF-176547AD7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gray">
          <a:xfrm>
            <a:off x="1619250" y="260350"/>
            <a:ext cx="5602288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93688" y="647700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gray">
          <a:xfrm>
            <a:off x="179388" y="152400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b="1" i="1">
              <a:solidFill>
                <a:schemeClr val="bg1"/>
              </a:solidFill>
            </a:endParaRPr>
          </a:p>
        </p:txBody>
      </p:sp>
      <p:pic>
        <p:nvPicPr>
          <p:cNvPr id="1033" name="Picture 9" descr="15596839514ccc0a9aa025f408434377_ori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596188" y="260350"/>
            <a:ext cx="14398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sss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7950" y="260350"/>
            <a:ext cx="14398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7661" y="4941168"/>
            <a:ext cx="8391554" cy="1123950"/>
          </a:xfrm>
        </p:spPr>
        <p:txBody>
          <a:bodyPr/>
          <a:lstStyle/>
          <a:p>
            <a:pPr algn="ctr" eaLnBrk="1" hangingPunct="1"/>
            <a:r>
              <a:rPr lang="sr-Cyrl-RS" sz="3200" b="0" dirty="0" smtClean="0"/>
              <a:t>УСЛОВИ ЗА ОБАВЉАЊЕ СПОРТСКИХ ДЕЛАТНОСТИ ОД СТРАНЕ ГРАДСКИХ И ОПШТИНСКИХ СПОРТСКИХ С</a:t>
            </a:r>
            <a:r>
              <a:rPr lang="sr-Latn-RS" sz="3200" b="0" dirty="0" smtClean="0"/>
              <a:t>A</a:t>
            </a:r>
            <a:r>
              <a:rPr lang="sr-Cyrl-RS" sz="3200" b="0" dirty="0" smtClean="0"/>
              <a:t>ВЕЗА</a:t>
            </a:r>
            <a:endParaRPr lang="sr-Latn-CS" sz="3200" dirty="0" smtClean="0"/>
          </a:p>
        </p:txBody>
      </p:sp>
      <p:sp>
        <p:nvSpPr>
          <p:cNvPr id="3079" name="Text Box 21"/>
          <p:cNvSpPr txBox="1">
            <a:spLocks noChangeArrowheads="1"/>
          </p:cNvSpPr>
          <p:nvPr/>
        </p:nvSpPr>
        <p:spPr bwMode="auto">
          <a:xfrm>
            <a:off x="4643438" y="1125538"/>
            <a:ext cx="424815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2400" b="1" dirty="0" smtClean="0"/>
              <a:t>Проф</a:t>
            </a:r>
            <a:r>
              <a:rPr lang="en-US" sz="2400" b="1" dirty="0" smtClean="0"/>
              <a:t>. </a:t>
            </a:r>
            <a:r>
              <a:rPr lang="sr-Cyrl-CS" sz="2400" b="1" dirty="0" smtClean="0"/>
              <a:t>др</a:t>
            </a:r>
            <a:r>
              <a:rPr lang="en-US" sz="2400" b="1" dirty="0" smtClean="0"/>
              <a:t> </a:t>
            </a:r>
            <a:r>
              <a:rPr lang="sr-Cyrl-CS" sz="2400" b="1" dirty="0" smtClean="0"/>
              <a:t>Ненад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Ђурђевић</a:t>
            </a:r>
            <a:endParaRPr lang="sr-Latn-CS" sz="2400" b="1" dirty="0"/>
          </a:p>
          <a:p>
            <a:pPr>
              <a:spcBef>
                <a:spcPct val="50000"/>
              </a:spcBef>
            </a:pPr>
            <a:r>
              <a:rPr lang="sr-Latn-RS" dirty="0" err="1" smtClean="0"/>
              <a:t>djurdje</a:t>
            </a:r>
            <a:r>
              <a:rPr lang="en-US" dirty="0" smtClean="0"/>
              <a:t>@</a:t>
            </a:r>
            <a:r>
              <a:rPr lang="sr-Latn-RS" dirty="0" smtClean="0"/>
              <a:t>sbb.rs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800" dirty="0" smtClean="0"/>
              <a:t>ОБАВЉАЊЕ ДЕЛАТНОСТИ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191500" cy="4713287"/>
          </a:xfrm>
        </p:spPr>
        <p:txBody>
          <a:bodyPr/>
          <a:lstStyle/>
          <a:p>
            <a:r>
              <a:rPr lang="sr-Cyrl-RS" dirty="0" smtClean="0"/>
              <a:t>Док је оснивање градских и општинских спортских свеза слободно (слобода удруживања) обављање спортских делатности није.</a:t>
            </a:r>
          </a:p>
          <a:p>
            <a:r>
              <a:rPr lang="sr-Cyrl-CS" sz="1800" b="1" dirty="0" smtClean="0"/>
              <a:t>Спортске </a:t>
            </a:r>
            <a:r>
              <a:rPr lang="sr-Cyrl-CS" sz="1800" b="1" dirty="0"/>
              <a:t>делатности </a:t>
            </a:r>
            <a:r>
              <a:rPr lang="sr-Cyrl-CS" sz="1800" dirty="0"/>
              <a:t>јесу делатности којима се обезбеђују услови за обављање спортских активности, односно омогућава њихово обављање, а нарочито: организовање учешћа и вођење спортских такмичења, укључујући и међународна такмичења, обучавање за бављење спортским активностима и планирање и вођење спортских активности; спортско суђење; организовање спортских припрема и спортских приредаба; обезбеђење и управљање спортском опремом и објектима; стручно образовање, оспособљавање, усавршавање и информисање у области спорта; научноистраживачки и истраживачко-развојни рад у спорту; пропаганда и маркетинг у спорту; саветодавне и стручне услуге у спорту; спортско посредовање, организовање пословања организација у области </a:t>
            </a:r>
            <a:r>
              <a:rPr lang="sr-Cyrl-CS" sz="1800" dirty="0" smtClean="0"/>
              <a:t>спорта.</a:t>
            </a:r>
            <a:endParaRPr lang="sr-Cyrl-RS" sz="18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www.serbiansport.com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74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400" dirty="0" smtClean="0"/>
              <a:t>УСЛОВИ ЗА ОБАВЉАЊЕ СПОРТСКИХ ДЕЛАТНОСТИ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Регулисани су:</a:t>
            </a:r>
          </a:p>
          <a:p>
            <a:pPr lvl="1"/>
            <a:r>
              <a:rPr lang="sr-Cyrl-RS" dirty="0" smtClean="0"/>
              <a:t>Законом о спорту;</a:t>
            </a:r>
          </a:p>
          <a:p>
            <a:pPr lvl="1"/>
            <a:r>
              <a:rPr lang="sr-Cyrl-RS" dirty="0" smtClean="0"/>
              <a:t>Правилником о ближим условима за обављање спортских активности и спортских делатности;</a:t>
            </a:r>
          </a:p>
          <a:p>
            <a:pPr lvl="1"/>
            <a:r>
              <a:rPr lang="sr-Cyrl-RS" dirty="0" smtClean="0"/>
              <a:t>Спортским правилима надлежних националних спортских савеза.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www.serbiansport.com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13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000" dirty="0" smtClean="0"/>
              <a:t>УСЛОВИ ЗА ОБАВЉАЊЕ ДЕЛАТНОСТИ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sz="2400" dirty="0" smtClean="0"/>
              <a:t>Спортски савез </a:t>
            </a:r>
            <a:r>
              <a:rPr lang="sr-Cyrl-CS" sz="2400" dirty="0"/>
              <a:t>може обављати </a:t>
            </a:r>
            <a:r>
              <a:rPr lang="sr-Cyrl-CS" sz="2400" dirty="0" smtClean="0"/>
              <a:t>спортске </a:t>
            </a:r>
            <a:r>
              <a:rPr lang="sr-Cyrl-CS" sz="2400" dirty="0"/>
              <a:t>делатности </a:t>
            </a:r>
            <a:r>
              <a:rPr lang="sr-Cyrl-CS" sz="2400" dirty="0" smtClean="0"/>
              <a:t>ако има</a:t>
            </a:r>
            <a:r>
              <a:rPr lang="sr-Cyrl-CS" sz="2400" dirty="0"/>
              <a:t>:</a:t>
            </a:r>
            <a:endParaRPr lang="en-US" sz="2400" dirty="0"/>
          </a:p>
          <a:p>
            <a:r>
              <a:rPr lang="sr-Cyrl-CS" sz="2400" dirty="0"/>
              <a:t>1) </a:t>
            </a:r>
            <a:r>
              <a:rPr lang="sr-Cyrl-CS" sz="2400" dirty="0" smtClean="0"/>
              <a:t>ангажоване </a:t>
            </a:r>
            <a:r>
              <a:rPr lang="sr-Cyrl-CS" sz="2400" dirty="0"/>
              <a:t>спортске стручњаке у зависности од врсте делатности;</a:t>
            </a:r>
            <a:endParaRPr lang="en-US" sz="2400" dirty="0"/>
          </a:p>
          <a:p>
            <a:r>
              <a:rPr lang="sr-Cyrl-CS" sz="2400" dirty="0" smtClean="0"/>
              <a:t>2) </a:t>
            </a:r>
            <a:r>
              <a:rPr lang="sr-Cyrl-CS" sz="2400" dirty="0"/>
              <a:t>обезбеђен одговарајући простор, односно спортске објекте и спортску опрему;</a:t>
            </a:r>
            <a:endParaRPr lang="en-US" sz="2400" dirty="0"/>
          </a:p>
          <a:p>
            <a:r>
              <a:rPr lang="sr-Cyrl-CS" sz="2400" dirty="0" smtClean="0"/>
              <a:t>3) </a:t>
            </a:r>
            <a:r>
              <a:rPr lang="sr-Cyrl-CS" sz="2400" dirty="0"/>
              <a:t>одговарајућу унутрашњу </a:t>
            </a:r>
            <a:r>
              <a:rPr lang="sr-Cyrl-CS" sz="2400" dirty="0" smtClean="0"/>
              <a:t>организацију</a:t>
            </a:r>
            <a:endParaRPr lang="en-US" sz="2400" dirty="0"/>
          </a:p>
          <a:p>
            <a:r>
              <a:rPr lang="sr-Cyrl-CS" sz="2400" dirty="0" smtClean="0"/>
              <a:t>4) </a:t>
            </a:r>
            <a:r>
              <a:rPr lang="sr-Cyrl-CS" sz="2400" dirty="0"/>
              <a:t>осигурану безбедност спортиста и других учесника при обављању спортских </a:t>
            </a:r>
            <a:r>
              <a:rPr lang="sr-Cyrl-CS" sz="2400" dirty="0" smtClean="0"/>
              <a:t>делатности</a:t>
            </a:r>
            <a:r>
              <a:rPr lang="sr-Cyrl-CS" sz="2400" dirty="0"/>
              <a:t>.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www.serbiansport.com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98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708" y="260648"/>
            <a:ext cx="5602288" cy="763588"/>
          </a:xfrm>
        </p:spPr>
        <p:txBody>
          <a:bodyPr/>
          <a:lstStyle/>
          <a:p>
            <a:r>
              <a:rPr lang="sr-Cyrl-RS" sz="2000" dirty="0" smtClean="0"/>
              <a:t>УСЛОВИ ЗА ОБАВЉАЊЕ ДЕЛАТНОСТИ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sz="2400" dirty="0"/>
              <a:t>Испуњеност услова </a:t>
            </a:r>
            <a:r>
              <a:rPr lang="sr-Cyrl-CS" sz="2400" dirty="0" smtClean="0"/>
              <a:t>утврђује </a:t>
            </a:r>
            <a:r>
              <a:rPr lang="sr-Cyrl-CS" sz="2400" dirty="0"/>
              <a:t>решењем спортски инспектор у поступку инспекцијског </a:t>
            </a:r>
            <a:r>
              <a:rPr lang="sr-Cyrl-CS" sz="2400" dirty="0" smtClean="0"/>
              <a:t>надзора:</a:t>
            </a:r>
          </a:p>
          <a:p>
            <a:pPr lvl="1"/>
            <a:r>
              <a:rPr lang="sr-Cyrl-CS" sz="2400" dirty="0" smtClean="0"/>
              <a:t>За територијални спортски савез – спортски инспектор </a:t>
            </a:r>
            <a:r>
              <a:rPr lang="sr-Cyrl-CS" sz="2400" dirty="0" err="1" smtClean="0"/>
              <a:t>МОСа</a:t>
            </a:r>
            <a:r>
              <a:rPr lang="sr-Cyrl-CS" sz="2400" dirty="0" smtClean="0"/>
              <a:t>, осим у Београду и на територији АП;</a:t>
            </a:r>
          </a:p>
          <a:p>
            <a:pPr lvl="1"/>
            <a:r>
              <a:rPr lang="sr-Cyrl-CS" sz="2400" dirty="0" smtClean="0"/>
              <a:t>За </a:t>
            </a:r>
            <a:r>
              <a:rPr lang="sr-Cyrl-CS" sz="2400" dirty="0" err="1" smtClean="0"/>
              <a:t>гранске</a:t>
            </a:r>
            <a:r>
              <a:rPr lang="sr-Cyrl-CS" sz="2400" dirty="0" smtClean="0"/>
              <a:t> спортске савезе и савезе за област спорта – градски, односно општински спортски инспектор.</a:t>
            </a:r>
            <a:endParaRPr lang="en-US" sz="2400" dirty="0"/>
          </a:p>
          <a:p>
            <a:r>
              <a:rPr lang="sr-Cyrl-CS" sz="2400" dirty="0"/>
              <a:t>На </a:t>
            </a:r>
            <a:r>
              <a:rPr lang="sr-Cyrl-CS" sz="2400" dirty="0" smtClean="0"/>
              <a:t>решење спортског инспектора може </a:t>
            </a:r>
            <a:r>
              <a:rPr lang="sr-Cyrl-CS" sz="2400" dirty="0"/>
              <a:t>се уложити жалба </a:t>
            </a:r>
            <a:r>
              <a:rPr lang="sr-Cyrl-CS" sz="2400" dirty="0" smtClean="0"/>
              <a:t>Министарству омладине и спорта </a:t>
            </a:r>
            <a:r>
              <a:rPr lang="sr-Cyrl-CS" sz="2400" dirty="0"/>
              <a:t>у року од 15 дана од дана достављања решења.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www.serbiansport.com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47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000" dirty="0" smtClean="0"/>
              <a:t>УСЛОВИ ЗА ОБАВЉАЊЕ ДЕЛАТНОСТИ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Спортски савез који обавља спортске делатности и ако не испуњава утврђене услове, чини прекршај из чл. 175. ст. 1. </a:t>
            </a:r>
            <a:r>
              <a:rPr lang="sr-Cyrl-RS" dirty="0" err="1" smtClean="0"/>
              <a:t>тач</a:t>
            </a:r>
            <a:r>
              <a:rPr lang="sr-Cyrl-RS" dirty="0" smtClean="0"/>
              <a:t>. 19) Закона о спорту, за који се може изрежи новчана казна од 500.000 до 2.000.000 динара.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www.serbiansport.com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42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ПЕРСОНАЛНИ УСЛОВИ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191500" cy="4968552"/>
          </a:xfrm>
        </p:spPr>
        <p:txBody>
          <a:bodyPr/>
          <a:lstStyle/>
          <a:p>
            <a:r>
              <a:rPr lang="sr-Cyrl-RS" dirty="0"/>
              <a:t>Т</a:t>
            </a:r>
            <a:r>
              <a:rPr lang="sr-Cyrl-RS" dirty="0" smtClean="0"/>
              <a:t>ериторијални </a:t>
            </a:r>
            <a:r>
              <a:rPr lang="sr-Cyrl-RS" dirty="0"/>
              <a:t>спортски савези </a:t>
            </a:r>
            <a:r>
              <a:rPr lang="sr-Cyrl-RS" dirty="0" smtClean="0"/>
              <a:t>морају </a:t>
            </a:r>
            <a:r>
              <a:rPr lang="sr-Cyrl-RS" dirty="0"/>
              <a:t>да имају запосленог или ангажованог спортског стручњака или стручњака у спорту са положеним </a:t>
            </a:r>
            <a:r>
              <a:rPr lang="sr-Cyrl-RS" dirty="0">
                <a:solidFill>
                  <a:srgbClr val="FF0000"/>
                </a:solidFill>
              </a:rPr>
              <a:t>спортским стручним </a:t>
            </a:r>
            <a:r>
              <a:rPr lang="sr-Cyrl-RS" dirty="0" smtClean="0">
                <a:solidFill>
                  <a:srgbClr val="FF0000"/>
                </a:solidFill>
              </a:rPr>
              <a:t>испитом </a:t>
            </a:r>
            <a:r>
              <a:rPr lang="sr-Cyrl-RS" dirty="0" smtClean="0"/>
              <a:t>(најмање једног).</a:t>
            </a:r>
          </a:p>
          <a:p>
            <a:r>
              <a:rPr lang="sr-Cyrl-RS" dirty="0" smtClean="0"/>
              <a:t>Уколико одређена спортска делатност обухвата и стручни рад у спорту, онда тај рад могу обављати искључиво одговарајући </a:t>
            </a:r>
            <a:r>
              <a:rPr lang="sr-Cyrl-RS" dirty="0" smtClean="0">
                <a:solidFill>
                  <a:srgbClr val="FF0000"/>
                </a:solidFill>
              </a:rPr>
              <a:t>спортски стручњаци</a:t>
            </a:r>
            <a:r>
              <a:rPr lang="sr-Cyrl-RS" dirty="0" smtClean="0"/>
              <a:t>.</a:t>
            </a:r>
          </a:p>
          <a:p>
            <a:pPr lvl="1"/>
            <a:r>
              <a:rPr lang="sr-Cyrl-RS" dirty="0" smtClean="0"/>
              <a:t>њихов број није прописан и зависи од врсте и обима стручног рада.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www.serbiansport.com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2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ПЕРСОНАЛНИ УСЛОВИ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z="2000" dirty="0"/>
              <a:t>Ангажовање спортског стручњака врши се закључењем уговора о стручном ангажовању или уговора о раду, или путем доношења одлуке о именовању спортског стручњака за обављање одређених спортских занимања у случају да се спортски стручњак бави стручним радом у организацији у области спорта као члан организације, у складу са </a:t>
            </a:r>
            <a:r>
              <a:rPr lang="sr-Cyrl-RS" sz="2000" dirty="0" smtClean="0"/>
              <a:t>Законом  о спорту.</a:t>
            </a:r>
            <a:endParaRPr lang="en-US" sz="2000" dirty="0"/>
          </a:p>
          <a:p>
            <a:r>
              <a:rPr lang="sr-Cyrl-RS" sz="2000" dirty="0"/>
              <a:t>Ако </a:t>
            </a:r>
            <a:r>
              <a:rPr lang="sr-Cyrl-RS" sz="2000" dirty="0" smtClean="0"/>
              <a:t>спортски савез има </a:t>
            </a:r>
            <a:r>
              <a:rPr lang="sr-Cyrl-RS" sz="2000" dirty="0"/>
              <a:t>ангажованих више спортских стручњака за рад са спортистима обавезно се одређује спортски стручњак са одговарајућим образовањем у области физичког васпитања и спорта који координира и надзире рад других спортских стручњака.</a:t>
            </a:r>
            <a:endParaRPr lang="en-US" sz="2000" dirty="0"/>
          </a:p>
          <a:p>
            <a:r>
              <a:rPr lang="sr-Cyrl-RS" sz="2000" dirty="0" smtClean="0"/>
              <a:t>Спортски савез је дужан да </a:t>
            </a:r>
            <a:r>
              <a:rPr lang="sr-Cyrl-RS" sz="2000" dirty="0"/>
              <a:t>својим општим актима ближе утврди надлежности ангажованих спортских стручњака.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www.serbiansport.com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7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ПЕРСОНАЛНИ УСЛОВИ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191500" cy="4713287"/>
          </a:xfrm>
        </p:spPr>
        <p:txBody>
          <a:bodyPr/>
          <a:lstStyle/>
          <a:p>
            <a:r>
              <a:rPr lang="sr-Cyrl-RS" sz="2400" dirty="0"/>
              <a:t>Спортски стручњак мора да испуњава услове предвиђене законом и да поседује </a:t>
            </a:r>
            <a:r>
              <a:rPr lang="sr-Cyrl-RS" sz="2400" dirty="0">
                <a:solidFill>
                  <a:srgbClr val="FF0000"/>
                </a:solidFill>
              </a:rPr>
              <a:t>дозволу за рад </a:t>
            </a:r>
            <a:r>
              <a:rPr lang="sr-Cyrl-RS" sz="2400" dirty="0"/>
              <a:t>предвиђену спортским правилима надлежног националног спортског савеза или правилима надлежног међународног спортског савеза, у складу са </a:t>
            </a:r>
            <a:r>
              <a:rPr lang="sr-Cyrl-RS" sz="2400" dirty="0" smtClean="0"/>
              <a:t>Законом о спорту.</a:t>
            </a:r>
            <a:endParaRPr lang="en-US" sz="2400" dirty="0"/>
          </a:p>
          <a:p>
            <a:r>
              <a:rPr lang="sr-Cyrl-RS" sz="2400" dirty="0"/>
              <a:t>Ако ангажовани спортски стручњак </a:t>
            </a:r>
            <a:r>
              <a:rPr lang="sr-Cyrl-RS" sz="2400" b="1" dirty="0"/>
              <a:t>ради са децом</a:t>
            </a:r>
            <a:r>
              <a:rPr lang="sr-Cyrl-RS" sz="2400" dirty="0"/>
              <a:t>, мора имати одговарајуће више или високо образовање у области физичког васпитања и спорта, или да је поред основне стручне оспособљености и посебно стручно оспособљен за стручни рад са </a:t>
            </a:r>
            <a:r>
              <a:rPr lang="sr-Cyrl-RS" sz="2400" dirty="0" smtClean="0"/>
              <a:t>децом.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www.serbiansport.com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00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ПРОСТОРНИ УСЛОВИ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z="2400" dirty="0" smtClean="0"/>
              <a:t>Пословну </a:t>
            </a:r>
            <a:r>
              <a:rPr lang="sr-Cyrl-RS" sz="2400" dirty="0"/>
              <a:t>просторију (канцеларију) у којој се налази седиште организације, најмање површине од 6 m² (по једном кориснику – организацији), са пратећим </a:t>
            </a:r>
            <a:r>
              <a:rPr lang="sr-Cyrl-RS" sz="2400" dirty="0" smtClean="0"/>
              <a:t>тоалетом;</a:t>
            </a:r>
          </a:p>
          <a:p>
            <a:r>
              <a:rPr lang="sr-Cyrl-RS" sz="2400" dirty="0" smtClean="0"/>
              <a:t>Спортски </a:t>
            </a:r>
            <a:r>
              <a:rPr lang="sr-Cyrl-RS" sz="2400" dirty="0"/>
              <a:t>објекат за организовање спортских такмичења, уколико се </a:t>
            </a:r>
            <a:r>
              <a:rPr lang="sr-Cyrl-RS" sz="2400" dirty="0" smtClean="0"/>
              <a:t>спортски савез </a:t>
            </a:r>
            <a:r>
              <a:rPr lang="sr-Cyrl-RS" sz="2400" dirty="0"/>
              <a:t>бави таквом спортском делатношћу, који испуњава услове утврђене спортским правилима надлежног националног и међународног гранског спортског савеза, у зависности од врсте и нивоа </a:t>
            </a:r>
            <a:r>
              <a:rPr lang="sr-Cyrl-RS" sz="2400" dirty="0" smtClean="0"/>
              <a:t>такмичења.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www.serbiansport.com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2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800" dirty="0" smtClean="0"/>
              <a:t>УСЛОВИ У ПОГЛЕДУ ОПРЕМЕ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z="2400" dirty="0" smtClean="0"/>
              <a:t>Канцеларијску </a:t>
            </a:r>
            <a:r>
              <a:rPr lang="sr-Cyrl-RS" sz="2400" dirty="0"/>
              <a:t>опрему – сто, столицу, орман на закључавање, телефон (фиксни или мобилни</a:t>
            </a:r>
            <a:r>
              <a:rPr lang="sr-Cyrl-RS" sz="2400" dirty="0" smtClean="0"/>
              <a:t>).</a:t>
            </a:r>
          </a:p>
          <a:p>
            <a:r>
              <a:rPr lang="sr-Cyrl-RS" sz="2400" dirty="0" smtClean="0"/>
              <a:t>Спортску опрему (</a:t>
            </a:r>
            <a:r>
              <a:rPr lang="sr-Cyrl-RS" sz="2400" dirty="0"/>
              <a:t>лопте, тренерке, дресове, справе, уређаје и друге спортске </a:t>
            </a:r>
            <a:r>
              <a:rPr lang="sr-Cyrl-RS" sz="2400" dirty="0" smtClean="0"/>
              <a:t>реквизите) – у складу са спортским правилима надлежних националних гранских спорских савеза – грански спортски савези.</a:t>
            </a:r>
          </a:p>
          <a:p>
            <a:r>
              <a:rPr lang="sr-Cyrl-RS" sz="2400" dirty="0"/>
              <a:t>П</a:t>
            </a:r>
            <a:r>
              <a:rPr lang="sr-Cyrl-RS" sz="2400" dirty="0" smtClean="0"/>
              <a:t>рибор </a:t>
            </a:r>
            <a:r>
              <a:rPr lang="sr-Cyrl-RS" sz="2400" dirty="0"/>
              <a:t>за пружање прве помоћи на спортском објекту на коме се организује обављање спортске активности и одржавају спортска </a:t>
            </a:r>
            <a:r>
              <a:rPr lang="sr-Cyrl-RS" sz="2400" dirty="0" smtClean="0"/>
              <a:t>такмичења.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www.serbiansport.com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40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СПОРТСКИ САВЕЗИ</a:t>
            </a:r>
            <a:endParaRPr 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Cyrl-CS" sz="2000" b="1" i="1" dirty="0" smtClean="0">
                <a:solidFill>
                  <a:schemeClr val="tx1"/>
                </a:solidFill>
              </a:rPr>
              <a:t> </a:t>
            </a:r>
            <a:r>
              <a:rPr lang="sr-Cyrl-CS" b="1" dirty="0" err="1" smtClean="0"/>
              <a:t>Спортск</a:t>
            </a:r>
            <a:r>
              <a:rPr lang="sr-Cyrl-RS" b="1" dirty="0" smtClean="0"/>
              <a:t>и савези</a:t>
            </a:r>
            <a:r>
              <a:rPr lang="sr-Cyrl-RS" dirty="0" smtClean="0"/>
              <a:t>,</a:t>
            </a:r>
            <a:r>
              <a:rPr lang="sr-Cyrl-CS" dirty="0" smtClean="0"/>
              <a:t> </a:t>
            </a:r>
            <a:r>
              <a:rPr lang="sr-Cyrl-CS" dirty="0"/>
              <a:t>у смислу </a:t>
            </a:r>
            <a:r>
              <a:rPr lang="sr-Cyrl-CS" dirty="0" smtClean="0"/>
              <a:t>Закона о спорту, јесу добровољне </a:t>
            </a:r>
            <a:r>
              <a:rPr lang="sr-Cyrl-CS" dirty="0"/>
              <a:t>недобитна </a:t>
            </a:r>
            <a:r>
              <a:rPr lang="sr-Cyrl-CS" dirty="0" smtClean="0"/>
              <a:t>организације засноване </a:t>
            </a:r>
            <a:r>
              <a:rPr lang="sr-Cyrl-CS" dirty="0"/>
              <a:t>на слободи удруживања више </a:t>
            </a:r>
            <a:r>
              <a:rPr lang="sr-Cyrl-CS" dirty="0" smtClean="0"/>
              <a:t>правних </a:t>
            </a:r>
            <a:r>
              <a:rPr lang="sr-Cyrl-CS" dirty="0"/>
              <a:t>лица, </a:t>
            </a:r>
            <a:r>
              <a:rPr lang="sr-Cyrl-CS" dirty="0" smtClean="0"/>
              <a:t>организоване </a:t>
            </a:r>
            <a:r>
              <a:rPr lang="sr-Cyrl-CS" dirty="0"/>
              <a:t>на основу статута и </a:t>
            </a:r>
            <a:r>
              <a:rPr lang="sr-Cyrl-CS" dirty="0" smtClean="0"/>
              <a:t>основане </a:t>
            </a:r>
            <a:r>
              <a:rPr lang="sr-Cyrl-CS" dirty="0"/>
              <a:t>ради остваривања заједничког циља у области </a:t>
            </a:r>
            <a:r>
              <a:rPr lang="sr-Cyrl-CS" dirty="0" smtClean="0"/>
              <a:t>спорта.</a:t>
            </a:r>
          </a:p>
          <a:p>
            <a:pPr>
              <a:buNone/>
            </a:pPr>
            <a:r>
              <a:rPr lang="sr-Cyrl-CS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Учесници у систему спорта – </a:t>
            </a:r>
            <a:r>
              <a:rPr lang="sr-Cyrl-CS" sz="20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организације у области спорта </a:t>
            </a:r>
            <a:r>
              <a:rPr lang="sr-Cyrl-CS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које се баве организовањем спортских активности и обављањем спортских делатности у складу са законом.</a:t>
            </a:r>
            <a:endParaRPr lang="sr-Latn-RS" sz="2000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www.serbiansport.com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400" dirty="0" smtClean="0"/>
              <a:t>УСЛОВИ У ПОГЛЕДУ ОПРЕМЕ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z="2400" dirty="0"/>
              <a:t>Територијални спортски савези  - компјутер, штампач, </a:t>
            </a:r>
            <a:r>
              <a:rPr lang="sr-Cyrl-RS" sz="2400" dirty="0" err="1"/>
              <a:t>имејл</a:t>
            </a:r>
            <a:r>
              <a:rPr lang="sr-Cyrl-RS" sz="2400" dirty="0"/>
              <a:t> и званичну интернет презентацију која садржи: основне податке о организацији (назив, седиште, заступник, органи, кратак историјат, чланство у националним и међународним савезима, систем такмичења, структура и број чланова); податке о реализацији програма који се финансирају из јавних прихода</a:t>
            </a:r>
            <a:r>
              <a:rPr lang="sr-Cyrl-RS" sz="2400" dirty="0" smtClean="0"/>
              <a:t>; </a:t>
            </a:r>
            <a:r>
              <a:rPr lang="sr-Cyrl-RS" sz="2400" dirty="0"/>
              <a:t>текст статута и општих аката; </a:t>
            </a:r>
            <a:r>
              <a:rPr lang="sr-Cyrl-RS" sz="2400" dirty="0" smtClean="0"/>
              <a:t>спортска </a:t>
            </a:r>
            <a:r>
              <a:rPr lang="sr-Cyrl-RS" sz="2400" dirty="0"/>
              <a:t>правила или линк на спортска правила </a:t>
            </a:r>
            <a:r>
              <a:rPr lang="sr-Cyrl-RS" sz="2400" dirty="0" smtClean="0"/>
              <a:t>ССС.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www.serbiansport.com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09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1800" dirty="0" smtClean="0"/>
              <a:t>УСЛОВИ У ПОГЛЕДУ БЕЗБЕДНОСТИ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191500" cy="5112568"/>
          </a:xfrm>
        </p:spPr>
        <p:txBody>
          <a:bodyPr/>
          <a:lstStyle/>
          <a:p>
            <a:r>
              <a:rPr lang="sr-Cyrl-RS" sz="1800" dirty="0" smtClean="0"/>
              <a:t>Спортски савез испуњава </a:t>
            </a:r>
            <a:r>
              <a:rPr lang="sr-Cyrl-RS" sz="1800" dirty="0"/>
              <a:t>услове у погледу безбедности спортиста и других учесника при обављању спортских активности и делатности уколико</a:t>
            </a:r>
            <a:r>
              <a:rPr lang="sr-Cyrl-RS" sz="1800" dirty="0" smtClean="0"/>
              <a:t>:</a:t>
            </a:r>
          </a:p>
          <a:p>
            <a:pPr lvl="1"/>
            <a:r>
              <a:rPr lang="sr-Cyrl-RS" sz="1600" dirty="0" smtClean="0"/>
              <a:t>спортски </a:t>
            </a:r>
            <a:r>
              <a:rPr lang="sr-Cyrl-RS" sz="1600" dirty="0"/>
              <a:t>објекат на коме се обављају спортске активности и делатности испуњава услове утврђене законом и спортским правилима надлежних националних спортских савеза за обављање одређених врста спортских активности и спортских </a:t>
            </a:r>
            <a:r>
              <a:rPr lang="sr-Cyrl-RS" sz="1600" dirty="0" smtClean="0"/>
              <a:t>делатности;</a:t>
            </a:r>
          </a:p>
          <a:p>
            <a:pPr lvl="1"/>
            <a:r>
              <a:rPr lang="sr-Cyrl-RS" sz="1600" dirty="0" smtClean="0"/>
              <a:t>спортска </a:t>
            </a:r>
            <a:r>
              <a:rPr lang="sr-Cyrl-RS" sz="1600" dirty="0"/>
              <a:t>и друга опрема која се користи при обављању спортских активности и делатности испуњава прописане </a:t>
            </a:r>
            <a:r>
              <a:rPr lang="sr-Cyrl-RS" sz="1600" dirty="0" smtClean="0"/>
              <a:t>услове;</a:t>
            </a:r>
          </a:p>
          <a:p>
            <a:pPr lvl="1"/>
            <a:r>
              <a:rPr lang="sr-Cyrl-RS" sz="1600" dirty="0" smtClean="0"/>
              <a:t>спортске </a:t>
            </a:r>
            <a:r>
              <a:rPr lang="sr-Cyrl-RS" sz="1600" dirty="0"/>
              <a:t>активности и делатности воде одговарајући спортски </a:t>
            </a:r>
            <a:r>
              <a:rPr lang="sr-Cyrl-RS" sz="1600" dirty="0" smtClean="0"/>
              <a:t>стручњаци;</a:t>
            </a:r>
          </a:p>
          <a:p>
            <a:pPr lvl="1"/>
            <a:r>
              <a:rPr lang="sr-Cyrl-RS" sz="1600" dirty="0" smtClean="0"/>
              <a:t>је </a:t>
            </a:r>
            <a:r>
              <a:rPr lang="sr-Cyrl-RS" sz="1600" dirty="0"/>
              <a:t>спортска приредба која се организује пријављена и организована у складу са </a:t>
            </a:r>
            <a:r>
              <a:rPr lang="sr-Cyrl-RS" sz="1600" dirty="0" smtClean="0"/>
              <a:t>законом и да постоји детаљан план организовања;</a:t>
            </a:r>
          </a:p>
          <a:p>
            <a:pPr lvl="1"/>
            <a:r>
              <a:rPr lang="sr-Cyrl-RS" sz="1600" dirty="0"/>
              <a:t>ј</a:t>
            </a:r>
            <a:r>
              <a:rPr lang="sr-Cyrl-RS" sz="1600" dirty="0" smtClean="0"/>
              <a:t>е утврђена процедура за осигурање да у спортским активностима и делатностима учествују спортисти са здравственим прегледом и да се не изложе активностима које могу да угрозе или погоршају њихово здравствено стање (посебно </a:t>
            </a:r>
            <a:r>
              <a:rPr lang="sr-Cyrl-RS" sz="1600" dirty="0"/>
              <a:t>д</a:t>
            </a:r>
            <a:r>
              <a:rPr lang="sr-Cyrl-RS" sz="1600" dirty="0" smtClean="0"/>
              <a:t>еца).</a:t>
            </a:r>
          </a:p>
          <a:p>
            <a:pPr lvl="1"/>
            <a:r>
              <a:rPr lang="sr-Cyrl-RS" sz="1600" dirty="0"/>
              <a:t>с</a:t>
            </a:r>
            <a:r>
              <a:rPr lang="sr-Cyrl-RS" sz="1600" dirty="0" smtClean="0"/>
              <a:t>е организовање спортских припрема и кампова спроводи на прописан начин.</a:t>
            </a:r>
            <a:endParaRPr lang="en-US" sz="1600" dirty="0"/>
          </a:p>
          <a:p>
            <a:pPr lvl="1"/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www.serbiansport.com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06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000" dirty="0" smtClean="0"/>
              <a:t>УСЛОВИ ЗА ОБАВЉАЊЕ ДЕЛАТНОСТИ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z="2000" dirty="0" smtClean="0"/>
              <a:t>Поред претходно наведених општих услова за обављање спортских делатности, спортски савез при обављање своје делатности мора да испуни и читав низ других законских обавеза, попут, на пример:</a:t>
            </a:r>
          </a:p>
          <a:p>
            <a:pPr lvl="1"/>
            <a:r>
              <a:rPr lang="sr-Cyrl-RS" sz="2000" dirty="0" smtClean="0"/>
              <a:t>Ко не може да буде члан управе и заступник савеза (чл. 33. ст. 2. ЗС);</a:t>
            </a:r>
          </a:p>
          <a:p>
            <a:pPr lvl="1"/>
            <a:r>
              <a:rPr lang="sr-Cyrl-RS" sz="2000" dirty="0" smtClean="0"/>
              <a:t>Вођење књиге чланова;</a:t>
            </a:r>
          </a:p>
          <a:p>
            <a:pPr lvl="1"/>
            <a:r>
              <a:rPr lang="sr-Cyrl-RS" sz="2000" dirty="0" smtClean="0"/>
              <a:t>Обезбеђење свим члановима право гласа;</a:t>
            </a:r>
          </a:p>
          <a:p>
            <a:pPr lvl="1"/>
            <a:r>
              <a:rPr lang="sr-Cyrl-RS" sz="2000" dirty="0" smtClean="0"/>
              <a:t>Држање скупштине савеза најмање једном годишње;</a:t>
            </a:r>
          </a:p>
          <a:p>
            <a:pPr lvl="1"/>
            <a:r>
              <a:rPr lang="sr-Cyrl-RS" sz="2000" dirty="0" smtClean="0"/>
              <a:t>Вођење књиге одлука органа савеза.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www.serbiansport.com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46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400" dirty="0" smtClean="0"/>
              <a:t>НЕПОСРЕДНО ОБАВЉАЊЕ ПРИВРЕДНЕ ДЕЛАТНОСТИ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sz="1800" dirty="0" smtClean="0"/>
              <a:t>Спортски савез </a:t>
            </a:r>
            <a:r>
              <a:rPr lang="sr-Cyrl-CS" sz="1800" dirty="0"/>
              <a:t>може непосредно да обавља </a:t>
            </a:r>
            <a:r>
              <a:rPr lang="sr-Cyrl-CS" sz="1800" dirty="0" smtClean="0"/>
              <a:t>и привредну </a:t>
            </a:r>
            <a:r>
              <a:rPr lang="sr-Cyrl-CS" sz="1800" dirty="0"/>
              <a:t>или другу делатност којом се стиче добит у складу са законом којим се уређује класификација делатности. </a:t>
            </a:r>
            <a:endParaRPr lang="sr-Cyrl-CS" sz="1800" dirty="0" smtClean="0"/>
          </a:p>
          <a:p>
            <a:pPr lvl="1"/>
            <a:r>
              <a:rPr lang="sr-Cyrl-CS" sz="1800" dirty="0" smtClean="0"/>
              <a:t>Може да се  </a:t>
            </a:r>
            <a:r>
              <a:rPr lang="sr-Cyrl-CS" sz="1800" dirty="0"/>
              <a:t>региструје само </a:t>
            </a:r>
            <a:r>
              <a:rPr lang="sr-Cyrl-CS" sz="1800" dirty="0" smtClean="0"/>
              <a:t>једна привредна делатност, </a:t>
            </a:r>
            <a:r>
              <a:rPr lang="sr-Cyrl-CS" sz="1800" dirty="0"/>
              <a:t>под следећим условима:</a:t>
            </a:r>
            <a:endParaRPr lang="en-US" sz="1800" dirty="0"/>
          </a:p>
          <a:p>
            <a:pPr lvl="2"/>
            <a:r>
              <a:rPr lang="sr-Cyrl-CS" sz="1800" dirty="0" smtClean="0"/>
              <a:t>да </a:t>
            </a:r>
            <a:r>
              <a:rPr lang="sr-Cyrl-CS" sz="1800" dirty="0"/>
              <a:t>је привредна делатност у вези са </a:t>
            </a:r>
            <a:r>
              <a:rPr lang="sr-Cyrl-CS" sz="1800" dirty="0" err="1"/>
              <a:t>статутарним</a:t>
            </a:r>
            <a:r>
              <a:rPr lang="sr-Cyrl-CS" sz="1800" dirty="0"/>
              <a:t> циљевима тог спортског </a:t>
            </a:r>
            <a:r>
              <a:rPr lang="sr-Cyrl-CS" sz="1800" dirty="0" smtClean="0"/>
              <a:t>савеза;</a:t>
            </a:r>
            <a:endParaRPr lang="en-US" sz="1800" dirty="0"/>
          </a:p>
          <a:p>
            <a:pPr lvl="2"/>
            <a:r>
              <a:rPr lang="sr-Cyrl-CS" sz="1800" dirty="0" smtClean="0"/>
              <a:t>да </a:t>
            </a:r>
            <a:r>
              <a:rPr lang="sr-Cyrl-CS" sz="1800" dirty="0"/>
              <a:t>је привредна делатност предвиђена статутом;</a:t>
            </a:r>
            <a:endParaRPr lang="en-US" sz="1800" dirty="0"/>
          </a:p>
          <a:p>
            <a:pPr lvl="2"/>
            <a:r>
              <a:rPr lang="sr-Cyrl-CS" sz="1800" dirty="0" smtClean="0"/>
              <a:t>да </a:t>
            </a:r>
            <a:r>
              <a:rPr lang="sr-Cyrl-CS" sz="1800" dirty="0"/>
              <a:t>је привредна делатност мањег обима, односно да се обавља у обиму потребном за остваривање циљева спортског </a:t>
            </a:r>
            <a:r>
              <a:rPr lang="sr-Cyrl-CS" sz="1800" dirty="0" smtClean="0"/>
              <a:t>савеза;</a:t>
            </a:r>
            <a:endParaRPr lang="en-US" sz="1800" dirty="0"/>
          </a:p>
          <a:p>
            <a:pPr lvl="2"/>
            <a:r>
              <a:rPr lang="sr-Cyrl-CS" sz="1800" dirty="0" smtClean="0"/>
              <a:t>да </a:t>
            </a:r>
            <a:r>
              <a:rPr lang="sr-Cyrl-CS" sz="1800" dirty="0"/>
              <a:t>је привредна делатност уписана у Регистар.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www.serbiansport.com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33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1600" dirty="0" smtClean="0"/>
              <a:t>ПРЕДЛАГАЊЕ ПРОГРАМА ОД СТРАНЕ ТЕРИТОРИЈАЛНИХ СПОРТСКИХ САВЕЗА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У делатност територијалних спортских савеза спада и предлагање годишњих програма организација у области спорта који се финансирају из буџета града, односно општине.</a:t>
            </a:r>
          </a:p>
          <a:p>
            <a:r>
              <a:rPr lang="sr-Cyrl-CS" dirty="0"/>
              <a:t>Под </a:t>
            </a:r>
            <a:r>
              <a:rPr lang="sr-Cyrl-CS" dirty="0" smtClean="0"/>
              <a:t>надлежним територијалним </a:t>
            </a:r>
            <a:r>
              <a:rPr lang="sr-Cyrl-CS" dirty="0"/>
              <a:t>спортским </a:t>
            </a:r>
            <a:r>
              <a:rPr lang="sr-Cyrl-CS"/>
              <a:t>савезом </a:t>
            </a:r>
            <a:r>
              <a:rPr lang="sr-Cyrl-CS" smtClean="0"/>
              <a:t>сматра </a:t>
            </a:r>
            <a:r>
              <a:rPr lang="sr-Cyrl-CS" dirty="0"/>
              <a:t>се онај територијални спортски савез који је учлањен у Спортски савез Србије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www.serbiansport.com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85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333375"/>
            <a:ext cx="4594225" cy="1150938"/>
          </a:xfrm>
        </p:spPr>
        <p:txBody>
          <a:bodyPr/>
          <a:lstStyle/>
          <a:p>
            <a:r>
              <a:rPr lang="sr-Latn-CS" sz="3600" smtClean="0"/>
              <a:t>HVALA</a:t>
            </a:r>
            <a:r>
              <a:rPr lang="sr-Latn-CS" smtClean="0"/>
              <a:t> </a:t>
            </a:r>
            <a:endParaRPr lang="en-US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7250" y="1600200"/>
            <a:ext cx="6559550" cy="452596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100356" name="Picture 6" descr="Ovo je Srbija 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28775"/>
            <a:ext cx="91440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800" dirty="0" smtClean="0"/>
              <a:t>ВРСТЕ СПОРСКИХ САВЕЗА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Закон о спорту препознаје, односно регулише три врсте градских, односно општинских спортских савеза:</a:t>
            </a:r>
          </a:p>
          <a:p>
            <a:pPr lvl="1"/>
            <a:r>
              <a:rPr lang="sr-Cyrl-RS" dirty="0" smtClean="0"/>
              <a:t>Грански спорски савези;</a:t>
            </a:r>
          </a:p>
          <a:p>
            <a:pPr lvl="1"/>
            <a:r>
              <a:rPr lang="sr-Cyrl-RS" dirty="0" smtClean="0"/>
              <a:t>Савези за области спорта;</a:t>
            </a:r>
          </a:p>
          <a:p>
            <a:pPr lvl="1"/>
            <a:r>
              <a:rPr lang="sr-Cyrl-RS" dirty="0"/>
              <a:t>Територијални спортски </a:t>
            </a:r>
            <a:r>
              <a:rPr lang="sr-Cyrl-RS" dirty="0" smtClean="0"/>
              <a:t>савези.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www.serbiansport.com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84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800" dirty="0" smtClean="0"/>
              <a:t>ГРАНСКИ СПОРТСКИ САВЕЗИ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191500" cy="4713287"/>
          </a:xfrm>
        </p:spPr>
        <p:txBody>
          <a:bodyPr/>
          <a:lstStyle/>
          <a:p>
            <a:r>
              <a:rPr lang="sr-Cyrl-CS" sz="2400" dirty="0" smtClean="0"/>
              <a:t>Оснивају се од стране спортских организација, територијалних гранских спортских савеза, самосталних професионалних спортиста (врхунски спортиста у индивидуалним спортовима), савеза </a:t>
            </a:r>
            <a:r>
              <a:rPr lang="sr-Cyrl-CS" sz="2400" dirty="0"/>
              <a:t>и </a:t>
            </a:r>
            <a:r>
              <a:rPr lang="sr-Cyrl-CS" sz="2400" dirty="0" smtClean="0"/>
              <a:t>стручних </a:t>
            </a:r>
            <a:r>
              <a:rPr lang="sr-Cyrl-CS" sz="2400" dirty="0"/>
              <a:t>и </a:t>
            </a:r>
            <a:r>
              <a:rPr lang="sr-Cyrl-CS" sz="2400" dirty="0" smtClean="0"/>
              <a:t>других </a:t>
            </a:r>
            <a:r>
              <a:rPr lang="sr-Cyrl-CS" sz="2400" dirty="0"/>
              <a:t>удружења у одређеној грани спорта која испуњавају услове за обављање спортских активности и делатности прописане </a:t>
            </a:r>
            <a:r>
              <a:rPr lang="sr-Cyrl-CS" sz="2400" dirty="0" smtClean="0"/>
              <a:t>Законом о спорту.</a:t>
            </a:r>
          </a:p>
          <a:p>
            <a:r>
              <a:rPr lang="sr-Cyrl-CS" sz="2400" dirty="0"/>
              <a:t>Организације </a:t>
            </a:r>
            <a:r>
              <a:rPr lang="sr-Cyrl-CS" sz="2400" dirty="0" smtClean="0"/>
              <a:t>које оснивају грански спортски савез морају </a:t>
            </a:r>
            <a:r>
              <a:rPr lang="sr-Cyrl-CS" sz="2400" dirty="0"/>
              <a:t>бити уписане у </a:t>
            </a:r>
            <a:r>
              <a:rPr lang="sr-Cyrl-CS" sz="2400" dirty="0" smtClean="0"/>
              <a:t>надлежни Регистар код </a:t>
            </a:r>
            <a:r>
              <a:rPr lang="sr-Cyrl-CS" sz="2400" dirty="0" err="1" smtClean="0"/>
              <a:t>АПРа</a:t>
            </a:r>
            <a:r>
              <a:rPr lang="sr-Cyrl-CS" sz="2400" dirty="0" smtClean="0"/>
              <a:t>.</a:t>
            </a:r>
          </a:p>
          <a:p>
            <a:r>
              <a:rPr lang="sr-Cyrl-CS" sz="2000" dirty="0"/>
              <a:t>Грански спортски савез се може основати ако на подручју за које се оснива има најмање три регистроване спортске организације у грани спорта за коју се тај савез оснива.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www.serbiansport.com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46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800" dirty="0"/>
              <a:t>ГРАНСКИ СПОРТСКИ САВЕЗИ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/>
              <a:t>На оснивање, упис у Регистар, </a:t>
            </a:r>
            <a:r>
              <a:rPr lang="sr-Cyrl-CS" b="1" dirty="0"/>
              <a:t>обављање спортских активности и спортских делатности</a:t>
            </a:r>
            <a:r>
              <a:rPr lang="sr-Cyrl-CS" dirty="0"/>
              <a:t>, стицање средстава и остваривање прихода, решавање спорова, одговорност, забрану дискриминације, назив, ангажовање спортиста и спортских стручњака, општа и појединачна акта, као и на друга питања у вези с радом гранских спортских савеза, сходно се примењују одредбе </a:t>
            </a:r>
            <a:r>
              <a:rPr lang="sr-Cyrl-CS" dirty="0" smtClean="0"/>
              <a:t>Закона о спорту које </a:t>
            </a:r>
            <a:r>
              <a:rPr lang="sr-Cyrl-CS" dirty="0"/>
              <a:t>се односе на спортска удружења.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www.serbiansport.com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11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800" dirty="0" smtClean="0"/>
              <a:t>ГРАНСКИ СПОРСКИ САВЕЗ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 smtClean="0"/>
              <a:t>Оснивају се ради </a:t>
            </a:r>
            <a:r>
              <a:rPr lang="sr-Cyrl-CS" dirty="0"/>
              <a:t>уређивања питања од заједничког интереса, заједничког репрезентовања, уређивања питања организовања такмичења и статуса спортиста у одређеној грани спорта, </a:t>
            </a:r>
            <a:r>
              <a:rPr lang="sr-Cyrl-CS" dirty="0" smtClean="0"/>
              <a:t>за </a:t>
            </a:r>
            <a:r>
              <a:rPr lang="sr-Cyrl-CS" dirty="0"/>
              <a:t>једну или више спортских грана, у складу са законом и спортским правилима надлежног националног гранског спортског </a:t>
            </a:r>
            <a:r>
              <a:rPr lang="sr-Cyrl-CS" dirty="0" smtClean="0"/>
              <a:t>савеза.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www.serbiansport.com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27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800" dirty="0" smtClean="0"/>
              <a:t>СПОРТСКИ САВЕЗ ЗА ОБЛАСТ СПОРТА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8191500" cy="4713287"/>
          </a:xfrm>
        </p:spPr>
        <p:txBody>
          <a:bodyPr/>
          <a:lstStyle/>
          <a:p>
            <a:r>
              <a:rPr lang="sr-Cyrl-CS" sz="2400" dirty="0"/>
              <a:t>Спортске организације и стручна и друга удружења и савези у одређеној области спорта могу се удруживати у одговарајуће спортске савезе за области спорта, у складу са законом и спортским правилима надлежног националног спортског савеза за одређену област спорта</a:t>
            </a:r>
            <a:r>
              <a:rPr lang="sr-Cyrl-CS" sz="2400" dirty="0" smtClean="0"/>
              <a:t>.</a:t>
            </a:r>
          </a:p>
          <a:p>
            <a:r>
              <a:rPr lang="sr-Cyrl-CS" sz="2400" dirty="0"/>
              <a:t>На оснивање, упис у Регистар </a:t>
            </a:r>
            <a:r>
              <a:rPr lang="sr-Cyrl-CS" sz="2400" b="1" dirty="0"/>
              <a:t>и обављање спортских активности и спортских делатности</a:t>
            </a:r>
            <a:r>
              <a:rPr lang="sr-Cyrl-CS" sz="2400" dirty="0"/>
              <a:t>, стицање средстава и остваривање прихода, као и на друга питања у вези са радом спортског савеза за област спорта </a:t>
            </a:r>
            <a:r>
              <a:rPr lang="sr-Cyrl-CS" sz="2400" u="sng" dirty="0"/>
              <a:t>сходно се примењују одредбе овог закона које се односе на </a:t>
            </a:r>
            <a:r>
              <a:rPr lang="sr-Cyrl-CS" sz="2400" u="sng" dirty="0" err="1"/>
              <a:t>гранске</a:t>
            </a:r>
            <a:r>
              <a:rPr lang="sr-Cyrl-CS" sz="2400" u="sng" dirty="0"/>
              <a:t> спортске савезе</a:t>
            </a:r>
            <a:r>
              <a:rPr lang="sr-Cyrl-CS" sz="2400" dirty="0"/>
              <a:t>, ако </a:t>
            </a:r>
            <a:r>
              <a:rPr lang="sr-Cyrl-CS" sz="2400" dirty="0" smtClean="0"/>
              <a:t>Законом о спорту није </a:t>
            </a:r>
            <a:r>
              <a:rPr lang="sr-Cyrl-CS" sz="2400" dirty="0"/>
              <a:t>друкчије одређено.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www.serbiansport.com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79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ТЕРИТОРИЈАЛНИ СПОРТСКИ САВЕЗ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191500" cy="4713287"/>
          </a:xfrm>
        </p:spPr>
        <p:txBody>
          <a:bodyPr/>
          <a:lstStyle/>
          <a:p>
            <a:r>
              <a:rPr lang="sr-Cyrl-CS" sz="2400" dirty="0"/>
              <a:t>Организације у области спорта са одређене територије оснивају, ради уређивања и остваривања спортских питања од заједничког интереса, територијални спортски савез </a:t>
            </a:r>
            <a:r>
              <a:rPr lang="sr-Cyrl-CS" sz="2400" dirty="0" smtClean="0"/>
              <a:t>за </a:t>
            </a:r>
            <a:r>
              <a:rPr lang="sr-Cyrl-CS" sz="2400" dirty="0"/>
              <a:t>Републику Србију, аутономну покрајину, јединицу локалне самоуправе, градску </a:t>
            </a:r>
            <a:r>
              <a:rPr lang="sr-Cyrl-CS" sz="2400" dirty="0" smtClean="0"/>
              <a:t>општину.</a:t>
            </a:r>
          </a:p>
          <a:p>
            <a:r>
              <a:rPr lang="sr-Cyrl-CS" sz="2400" dirty="0"/>
              <a:t>На оснивање, упис у Регистар </a:t>
            </a:r>
            <a:r>
              <a:rPr lang="sr-Cyrl-CS" sz="2400" b="1" dirty="0"/>
              <a:t>и обављање спортских активности и спортских делатности</a:t>
            </a:r>
            <a:r>
              <a:rPr lang="sr-Cyrl-CS" sz="2400" dirty="0"/>
              <a:t>, стицање средстава и остваривање прихода, као и на друга питања у вези са радом територијалног спортског савеза </a:t>
            </a:r>
            <a:r>
              <a:rPr lang="sr-Cyrl-CS" sz="2400" u="sng" dirty="0"/>
              <a:t>сходно се примењују одредбе овог закона које се односе на </a:t>
            </a:r>
            <a:r>
              <a:rPr lang="sr-Cyrl-CS" sz="2400" u="sng" dirty="0" err="1"/>
              <a:t>гранске</a:t>
            </a:r>
            <a:r>
              <a:rPr lang="sr-Cyrl-CS" sz="2400" u="sng" dirty="0"/>
              <a:t> спортске савезе</a:t>
            </a:r>
            <a:r>
              <a:rPr lang="sr-Cyrl-CS" sz="2400" dirty="0"/>
              <a:t>, ако </a:t>
            </a:r>
            <a:r>
              <a:rPr lang="sr-Cyrl-CS" sz="2400" dirty="0" smtClean="0"/>
              <a:t>Законом о спорту </a:t>
            </a:r>
            <a:r>
              <a:rPr lang="sr-Cyrl-CS" sz="2400" dirty="0"/>
              <a:t>није друкчије одређено.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www.serbiansport.com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93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000" dirty="0" smtClean="0"/>
              <a:t>ТЕРИТОРИЈАЛНИ СПОРТСКИ САВЕЗ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191500" cy="4713287"/>
          </a:xfrm>
        </p:spPr>
        <p:txBody>
          <a:bodyPr/>
          <a:lstStyle/>
          <a:p>
            <a:r>
              <a:rPr lang="sr-Cyrl-CS" sz="2200" dirty="0"/>
              <a:t>Члан </a:t>
            </a:r>
            <a:r>
              <a:rPr lang="sr-Cyrl-CS" sz="2200" dirty="0" smtClean="0"/>
              <a:t>Спортског савеза Србије </a:t>
            </a:r>
            <a:r>
              <a:rPr lang="sr-Cyrl-CS" sz="2200" dirty="0"/>
              <a:t>са исте територије може постати само један територијални спортски савез.</a:t>
            </a:r>
            <a:endParaRPr lang="en-US" sz="2200" dirty="0"/>
          </a:p>
          <a:p>
            <a:r>
              <a:rPr lang="sr-Cyrl-CS" sz="2200" dirty="0"/>
              <a:t>Територијални спортски савез, члан </a:t>
            </a:r>
            <a:r>
              <a:rPr lang="sr-Cyrl-CS" sz="2200" dirty="0" smtClean="0"/>
              <a:t>ССС, </a:t>
            </a:r>
            <a:r>
              <a:rPr lang="sr-Cyrl-CS" sz="2200" dirty="0"/>
              <a:t>може у чланство примити само организацију из одређене гране, односно области спорта која је у систему спорта успостављеном </a:t>
            </a:r>
            <a:r>
              <a:rPr lang="sr-Cyrl-CS" sz="2200" dirty="0" smtClean="0"/>
              <a:t>Статутом ССС, </a:t>
            </a:r>
            <a:r>
              <a:rPr lang="sr-Cyrl-CS" sz="2200" dirty="0"/>
              <a:t>односно која је у непосредном или посредном чланству </a:t>
            </a:r>
            <a:r>
              <a:rPr lang="sr-Cyrl-CS" sz="2200" dirty="0" smtClean="0"/>
              <a:t>ССС.</a:t>
            </a:r>
          </a:p>
          <a:p>
            <a:r>
              <a:rPr lang="sr-Cyrl-CS" sz="2200" dirty="0"/>
              <a:t>Територијални спортски савез члан Савеза обавезан је да ефективно остварује своје надлежности утврђене чланом 138. став 5. Закона о спорту и да омогући Савезу надзор и увид у сва документа и активности везане за одобравање и реализацију програма, односно пројеката који се финансирају из јавних прихода у јединици локалне самоуправе.</a:t>
            </a:r>
            <a:endParaRPr lang="en-US" sz="22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www.serbiansport.com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44832"/>
      </p:ext>
    </p:extLst>
  </p:cSld>
  <p:clrMapOvr>
    <a:masterClrMapping/>
  </p:clrMapOvr>
</p:sld>
</file>

<file path=ppt/theme/theme1.xml><?xml version="1.0" encoding="utf-8"?>
<a:theme xmlns:a="http://schemas.openxmlformats.org/drawingml/2006/main" name="1_cdb2004199l">
  <a:themeElements>
    <a:clrScheme name="1_cdb2004199l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229450"/>
      </a:accent1>
      <a:accent2>
        <a:srgbClr val="E3892F"/>
      </a:accent2>
      <a:accent3>
        <a:srgbClr val="FFFFFF"/>
      </a:accent3>
      <a:accent4>
        <a:srgbClr val="000000"/>
      </a:accent4>
      <a:accent5>
        <a:srgbClr val="ABC8B3"/>
      </a:accent5>
      <a:accent6>
        <a:srgbClr val="CE7C2A"/>
      </a:accent6>
      <a:hlink>
        <a:srgbClr val="0099CC"/>
      </a:hlink>
      <a:folHlink>
        <a:srgbClr val="855ADA"/>
      </a:folHlink>
    </a:clrScheme>
    <a:fontScheme name="1_cdb2004199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db2004199l 1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64B4DC"/>
        </a:accent1>
        <a:accent2>
          <a:srgbClr val="EA4A46"/>
        </a:accent2>
        <a:accent3>
          <a:srgbClr val="FFFFFF"/>
        </a:accent3>
        <a:accent4>
          <a:srgbClr val="000000"/>
        </a:accent4>
        <a:accent5>
          <a:srgbClr val="B8D6EB"/>
        </a:accent5>
        <a:accent6>
          <a:srgbClr val="D4423F"/>
        </a:accent6>
        <a:hlink>
          <a:srgbClr val="441FCD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db2004199l 2">
        <a:dk1>
          <a:srgbClr val="000000"/>
        </a:dk1>
        <a:lt1>
          <a:srgbClr val="FFFFFF"/>
        </a:lt1>
        <a:dk2>
          <a:srgbClr val="480048"/>
        </a:dk2>
        <a:lt2>
          <a:srgbClr val="C0C0C0"/>
        </a:lt2>
        <a:accent1>
          <a:srgbClr val="DE791E"/>
        </a:accent1>
        <a:accent2>
          <a:srgbClr val="38A0DA"/>
        </a:accent2>
        <a:accent3>
          <a:srgbClr val="FFFFFF"/>
        </a:accent3>
        <a:accent4>
          <a:srgbClr val="000000"/>
        </a:accent4>
        <a:accent5>
          <a:srgbClr val="ECBEAB"/>
        </a:accent5>
        <a:accent6>
          <a:srgbClr val="3291C5"/>
        </a:accent6>
        <a:hlink>
          <a:srgbClr val="009999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db2004199l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229450"/>
        </a:accent1>
        <a:accent2>
          <a:srgbClr val="E3892F"/>
        </a:accent2>
        <a:accent3>
          <a:srgbClr val="FFFFFF"/>
        </a:accent3>
        <a:accent4>
          <a:srgbClr val="000000"/>
        </a:accent4>
        <a:accent5>
          <a:srgbClr val="ABC8B3"/>
        </a:accent5>
        <a:accent6>
          <a:srgbClr val="CE7C2A"/>
        </a:accent6>
        <a:hlink>
          <a:srgbClr val="0099CC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</TotalTime>
  <Words>1813</Words>
  <Application>Microsoft Office PowerPoint</Application>
  <PresentationFormat>On-screen Show (4:3)</PresentationFormat>
  <Paragraphs>119</Paragraphs>
  <Slides>25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1_cdb2004199l</vt:lpstr>
      <vt:lpstr>Image</vt:lpstr>
      <vt:lpstr>УСЛОВИ ЗА ОБАВЉАЊЕ СПОРТСКИХ ДЕЛАТНОСТИ ОД СТРАНЕ ГРАДСКИХ И ОПШТИНСКИХ СПОРТСКИХ СAВЕЗА</vt:lpstr>
      <vt:lpstr>СПОРТСКИ САВЕЗИ</vt:lpstr>
      <vt:lpstr>ВРСТЕ СПОРСКИХ САВЕЗА</vt:lpstr>
      <vt:lpstr>ГРАНСКИ СПОРТСКИ САВЕЗИ</vt:lpstr>
      <vt:lpstr>ГРАНСКИ СПОРТСКИ САВЕЗИ</vt:lpstr>
      <vt:lpstr>ГРАНСКИ СПОРСКИ САВЕЗ</vt:lpstr>
      <vt:lpstr>СПОРТСКИ САВЕЗ ЗА ОБЛАСТ СПОРТА</vt:lpstr>
      <vt:lpstr>ТЕРИТОРИЈАЛНИ СПОРТСКИ САВЕЗ</vt:lpstr>
      <vt:lpstr>ТЕРИТОРИЈАЛНИ СПОРТСКИ САВЕЗ</vt:lpstr>
      <vt:lpstr>ОБАВЉАЊЕ ДЕЛАТНОСТИ</vt:lpstr>
      <vt:lpstr>УСЛОВИ ЗА ОБАВЉАЊЕ СПОРТСКИХ ДЕЛАТНОСТИ</vt:lpstr>
      <vt:lpstr>УСЛОВИ ЗА ОБАВЉАЊЕ ДЕЛАТНОСТИ</vt:lpstr>
      <vt:lpstr>УСЛОВИ ЗА ОБАВЉАЊЕ ДЕЛАТНОСТИ</vt:lpstr>
      <vt:lpstr>УСЛОВИ ЗА ОБАВЉАЊЕ ДЕЛАТНОСТИ</vt:lpstr>
      <vt:lpstr>ПЕРСОНАЛНИ УСЛОВИ</vt:lpstr>
      <vt:lpstr>ПЕРСОНАЛНИ УСЛОВИ</vt:lpstr>
      <vt:lpstr>ПЕРСОНАЛНИ УСЛОВИ</vt:lpstr>
      <vt:lpstr>ПРОСТОРНИ УСЛОВИ</vt:lpstr>
      <vt:lpstr>УСЛОВИ У ПОГЛЕДУ ОПРЕМЕ</vt:lpstr>
      <vt:lpstr>УСЛОВИ У ПОГЛЕДУ ОПРЕМЕ</vt:lpstr>
      <vt:lpstr>УСЛОВИ У ПОГЛЕДУ БЕЗБЕДНОСТИ</vt:lpstr>
      <vt:lpstr>УСЛОВИ ЗА ОБАВЉАЊЕ ДЕЛАТНОСТИ</vt:lpstr>
      <vt:lpstr>НЕПОСРЕДНО ОБАВЉАЊЕ ПРИВРЕДНЕ ДЕЛАТНОСТИ</vt:lpstr>
      <vt:lpstr>ПРЕДЛАГАЊЕ ПРОГРАМА ОД СТРАНЕ ТЕРИТОРИЈАЛНИХ СПОРТСКИХ САВЕЗА</vt:lpstr>
      <vt:lpstr>HVALA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Проф. др Ненад Ђурђевић</dc:creator>
  <cp:lastModifiedBy>PC</cp:lastModifiedBy>
  <cp:revision>130</cp:revision>
  <dcterms:created xsi:type="dcterms:W3CDTF">2011-04-19T14:59:26Z</dcterms:created>
  <dcterms:modified xsi:type="dcterms:W3CDTF">2020-06-07T14:32:05Z</dcterms:modified>
</cp:coreProperties>
</file>