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</p:sldMasterIdLst>
  <p:sldIdLst>
    <p:sldId id="256" r:id="rId2"/>
    <p:sldId id="257" r:id="rId3"/>
    <p:sldId id="268" r:id="rId4"/>
    <p:sldId id="269" r:id="rId5"/>
    <p:sldId id="270" r:id="rId6"/>
    <p:sldId id="306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9" r:id="rId15"/>
    <p:sldId id="280" r:id="rId16"/>
    <p:sldId id="282" r:id="rId17"/>
    <p:sldId id="283" r:id="rId18"/>
    <p:sldId id="284" r:id="rId19"/>
    <p:sldId id="285" r:id="rId20"/>
    <p:sldId id="286" r:id="rId21"/>
    <p:sldId id="278" r:id="rId22"/>
    <p:sldId id="287" r:id="rId23"/>
    <p:sldId id="308" r:id="rId24"/>
    <p:sldId id="291" r:id="rId25"/>
    <p:sldId id="292" r:id="rId26"/>
    <p:sldId id="293" r:id="rId27"/>
    <p:sldId id="294" r:id="rId28"/>
    <p:sldId id="295" r:id="rId29"/>
    <p:sldId id="296" r:id="rId30"/>
    <p:sldId id="297" r:id="rId31"/>
    <p:sldId id="298" r:id="rId32"/>
    <p:sldId id="301" r:id="rId33"/>
    <p:sldId id="302" r:id="rId34"/>
    <p:sldId id="305" r:id="rId35"/>
    <p:sldId id="311" r:id="rId36"/>
    <p:sldId id="312" r:id="rId37"/>
    <p:sldId id="313" r:id="rId38"/>
    <p:sldId id="315" r:id="rId39"/>
    <p:sldId id="288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8776" autoAdjust="0"/>
    <p:restoredTop sz="94660"/>
  </p:normalViewPr>
  <p:slideViewPr>
    <p:cSldViewPr>
      <p:cViewPr>
        <p:scale>
          <a:sx n="80" d="100"/>
          <a:sy n="80" d="100"/>
        </p:scale>
        <p:origin x="965" y="2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-64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7315200" y="10668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7493000" y="2992438"/>
            <a:ext cx="1338263" cy="2189162"/>
            <a:chOff x="4704" y="1885"/>
            <a:chExt cx="843" cy="1379"/>
          </a:xfrm>
        </p:grpSpPr>
        <p:sp>
          <p:nvSpPr>
            <p:cNvPr id="6" name="Oval 9"/>
            <p:cNvSpPr>
              <a:spLocks noChangeArrowheads="1"/>
            </p:cNvSpPr>
            <p:nvPr/>
          </p:nvSpPr>
          <p:spPr bwMode="auto">
            <a:xfrm>
              <a:off x="4704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7" name="Oval 10"/>
            <p:cNvSpPr>
              <a:spLocks noChangeArrowheads="1"/>
            </p:cNvSpPr>
            <p:nvPr/>
          </p:nvSpPr>
          <p:spPr bwMode="auto">
            <a:xfrm>
              <a:off x="4883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5062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" name="Oval 12"/>
            <p:cNvSpPr>
              <a:spLocks noChangeArrowheads="1"/>
            </p:cNvSpPr>
            <p:nvPr/>
          </p:nvSpPr>
          <p:spPr bwMode="auto">
            <a:xfrm>
              <a:off x="4704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" name="Oval 13"/>
            <p:cNvSpPr>
              <a:spLocks noChangeArrowheads="1"/>
            </p:cNvSpPr>
            <p:nvPr/>
          </p:nvSpPr>
          <p:spPr bwMode="auto">
            <a:xfrm>
              <a:off x="4883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1" name="Oval 14"/>
            <p:cNvSpPr>
              <a:spLocks noChangeArrowheads="1"/>
            </p:cNvSpPr>
            <p:nvPr/>
          </p:nvSpPr>
          <p:spPr bwMode="auto">
            <a:xfrm>
              <a:off x="5062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2" name="Oval 15"/>
            <p:cNvSpPr>
              <a:spLocks noChangeArrowheads="1"/>
            </p:cNvSpPr>
            <p:nvPr/>
          </p:nvSpPr>
          <p:spPr bwMode="auto">
            <a:xfrm>
              <a:off x="5241" y="2064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3" name="Oval 16"/>
            <p:cNvSpPr>
              <a:spLocks noChangeArrowheads="1"/>
            </p:cNvSpPr>
            <p:nvPr/>
          </p:nvSpPr>
          <p:spPr bwMode="auto">
            <a:xfrm>
              <a:off x="4704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4" name="Oval 17"/>
            <p:cNvSpPr>
              <a:spLocks noChangeArrowheads="1"/>
            </p:cNvSpPr>
            <p:nvPr/>
          </p:nvSpPr>
          <p:spPr bwMode="auto">
            <a:xfrm>
              <a:off x="4883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5" name="Oval 18"/>
            <p:cNvSpPr>
              <a:spLocks noChangeArrowheads="1"/>
            </p:cNvSpPr>
            <p:nvPr/>
          </p:nvSpPr>
          <p:spPr bwMode="auto">
            <a:xfrm>
              <a:off x="5062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" name="Oval 19"/>
            <p:cNvSpPr>
              <a:spLocks noChangeArrowheads="1"/>
            </p:cNvSpPr>
            <p:nvPr/>
          </p:nvSpPr>
          <p:spPr bwMode="auto">
            <a:xfrm>
              <a:off x="5241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7" name="Oval 20"/>
            <p:cNvSpPr>
              <a:spLocks noChangeArrowheads="1"/>
            </p:cNvSpPr>
            <p:nvPr/>
          </p:nvSpPr>
          <p:spPr bwMode="auto">
            <a:xfrm>
              <a:off x="5420" y="2243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8" name="Oval 21"/>
            <p:cNvSpPr>
              <a:spLocks noChangeArrowheads="1"/>
            </p:cNvSpPr>
            <p:nvPr/>
          </p:nvSpPr>
          <p:spPr bwMode="auto">
            <a:xfrm>
              <a:off x="4704" y="2421"/>
              <a:ext cx="127" cy="12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" name="Oval 22"/>
            <p:cNvSpPr>
              <a:spLocks noChangeArrowheads="1"/>
            </p:cNvSpPr>
            <p:nvPr/>
          </p:nvSpPr>
          <p:spPr bwMode="auto">
            <a:xfrm>
              <a:off x="4883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" name="Oval 23"/>
            <p:cNvSpPr>
              <a:spLocks noChangeArrowheads="1"/>
            </p:cNvSpPr>
            <p:nvPr/>
          </p:nvSpPr>
          <p:spPr bwMode="auto">
            <a:xfrm>
              <a:off x="5062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" name="Oval 24"/>
            <p:cNvSpPr>
              <a:spLocks noChangeArrowheads="1"/>
            </p:cNvSpPr>
            <p:nvPr/>
          </p:nvSpPr>
          <p:spPr bwMode="auto">
            <a:xfrm>
              <a:off x="5241" y="2421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2" name="Oval 25"/>
            <p:cNvSpPr>
              <a:spLocks noChangeArrowheads="1"/>
            </p:cNvSpPr>
            <p:nvPr/>
          </p:nvSpPr>
          <p:spPr bwMode="auto">
            <a:xfrm>
              <a:off x="4704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3" name="Oval 26"/>
            <p:cNvSpPr>
              <a:spLocks noChangeArrowheads="1"/>
            </p:cNvSpPr>
            <p:nvPr/>
          </p:nvSpPr>
          <p:spPr bwMode="auto">
            <a:xfrm>
              <a:off x="4883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4" name="Oval 27"/>
            <p:cNvSpPr>
              <a:spLocks noChangeArrowheads="1"/>
            </p:cNvSpPr>
            <p:nvPr/>
          </p:nvSpPr>
          <p:spPr bwMode="auto">
            <a:xfrm>
              <a:off x="5062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5" name="Oval 28"/>
            <p:cNvSpPr>
              <a:spLocks noChangeArrowheads="1"/>
            </p:cNvSpPr>
            <p:nvPr/>
          </p:nvSpPr>
          <p:spPr bwMode="auto">
            <a:xfrm>
              <a:off x="5241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6" name="Oval 29"/>
            <p:cNvSpPr>
              <a:spLocks noChangeArrowheads="1"/>
            </p:cNvSpPr>
            <p:nvPr/>
          </p:nvSpPr>
          <p:spPr bwMode="auto">
            <a:xfrm>
              <a:off x="5420" y="2600"/>
              <a:ext cx="127" cy="128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7" name="Oval 30"/>
            <p:cNvSpPr>
              <a:spLocks noChangeArrowheads="1"/>
            </p:cNvSpPr>
            <p:nvPr/>
          </p:nvSpPr>
          <p:spPr bwMode="auto">
            <a:xfrm>
              <a:off x="4704" y="2779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8" name="Oval 31"/>
            <p:cNvSpPr>
              <a:spLocks noChangeArrowheads="1"/>
            </p:cNvSpPr>
            <p:nvPr/>
          </p:nvSpPr>
          <p:spPr bwMode="auto">
            <a:xfrm>
              <a:off x="4883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5062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5241" y="2779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31" name="Oval 34"/>
            <p:cNvSpPr>
              <a:spLocks noChangeArrowheads="1"/>
            </p:cNvSpPr>
            <p:nvPr/>
          </p:nvSpPr>
          <p:spPr bwMode="auto">
            <a:xfrm>
              <a:off x="4704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32" name="Oval 35"/>
            <p:cNvSpPr>
              <a:spLocks noChangeArrowheads="1"/>
            </p:cNvSpPr>
            <p:nvPr/>
          </p:nvSpPr>
          <p:spPr bwMode="auto">
            <a:xfrm>
              <a:off x="4883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33" name="Oval 36"/>
            <p:cNvSpPr>
              <a:spLocks noChangeArrowheads="1"/>
            </p:cNvSpPr>
            <p:nvPr/>
          </p:nvSpPr>
          <p:spPr bwMode="auto">
            <a:xfrm>
              <a:off x="5062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34" name="Oval 37"/>
            <p:cNvSpPr>
              <a:spLocks noChangeArrowheads="1"/>
            </p:cNvSpPr>
            <p:nvPr/>
          </p:nvSpPr>
          <p:spPr bwMode="auto">
            <a:xfrm>
              <a:off x="5241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35" name="Oval 38"/>
            <p:cNvSpPr>
              <a:spLocks noChangeArrowheads="1"/>
            </p:cNvSpPr>
            <p:nvPr/>
          </p:nvSpPr>
          <p:spPr bwMode="auto">
            <a:xfrm>
              <a:off x="4883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36" name="Oval 39"/>
            <p:cNvSpPr>
              <a:spLocks noChangeArrowheads="1"/>
            </p:cNvSpPr>
            <p:nvPr/>
          </p:nvSpPr>
          <p:spPr bwMode="auto">
            <a:xfrm>
              <a:off x="5241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37" name="Line 40"/>
          <p:cNvSpPr>
            <a:spLocks noChangeShapeType="1"/>
          </p:cNvSpPr>
          <p:nvPr/>
        </p:nvSpPr>
        <p:spPr bwMode="auto">
          <a:xfrm>
            <a:off x="304800" y="2819400"/>
            <a:ext cx="822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15913" y="466725"/>
            <a:ext cx="6781800" cy="2133600"/>
          </a:xfrm>
        </p:spPr>
        <p:txBody>
          <a:bodyPr/>
          <a:lstStyle>
            <a:lvl1pPr algn="r"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49313" y="3049588"/>
            <a:ext cx="6248400" cy="23622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32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38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9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0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1FF45-3693-4616-B550-902318325BE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657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3D6ED9-C8D5-4D67-9F22-310565199D7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426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2238"/>
            <a:ext cx="2057400" cy="60086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2238"/>
            <a:ext cx="6019800" cy="60086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DDF069-7D1F-432B-942B-5EE1A9C6963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548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719263"/>
            <a:ext cx="8229600" cy="4411662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E803E-91A5-47F6-A3B4-7D3E2C68B4B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0640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093F11-00B5-47EB-A2AA-805BA2BC209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0426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1DD573-B4E2-4BD5-9EC4-B507438685A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2844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197E23-DB0B-4616-9EAA-06F9F4E1F7D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306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FF81E9-AFCD-4A44-8367-BD590E34224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616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4DF541-2846-4A26-A900-8D41CD5813B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371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618D87-D6AE-456F-AB32-DBA6C8AC755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868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9513F-DAC4-4452-B9CF-22625003093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2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DD836E-7DD6-4923-96A3-58FBBB6CEF1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857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C59972-986B-49ED-999C-26585669FE0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082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5FD8F5-C6DA-485D-A9BE-462BD33C159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939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666270-1ADF-4559-BF61-954BED7B24E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213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2"/>
          <p:cNvSpPr>
            <a:spLocks noChangeShapeType="1"/>
          </p:cNvSpPr>
          <p:nvPr/>
        </p:nvSpPr>
        <p:spPr bwMode="auto">
          <a:xfrm>
            <a:off x="7962900" y="152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2238"/>
            <a:ext cx="7543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19263"/>
            <a:ext cx="8229600" cy="441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4BA870-2FFC-4E85-A4F2-61CE18BF3FA5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1032" name="Group 8"/>
          <p:cNvGrpSpPr>
            <a:grpSpLocks/>
          </p:cNvGrpSpPr>
          <p:nvPr/>
        </p:nvGrpSpPr>
        <p:grpSpPr bwMode="auto">
          <a:xfrm>
            <a:off x="8153400" y="152400"/>
            <a:ext cx="792163" cy="1295400"/>
            <a:chOff x="5136" y="960"/>
            <a:chExt cx="528" cy="864"/>
          </a:xfrm>
        </p:grpSpPr>
        <p:sp>
          <p:nvSpPr>
            <p:cNvPr id="1033" name="Oval 9"/>
            <p:cNvSpPr>
              <a:spLocks noChangeArrowheads="1"/>
            </p:cNvSpPr>
            <p:nvPr/>
          </p:nvSpPr>
          <p:spPr bwMode="auto">
            <a:xfrm>
              <a:off x="5136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34" name="Oval 10"/>
            <p:cNvSpPr>
              <a:spLocks noChangeArrowheads="1"/>
            </p:cNvSpPr>
            <p:nvPr/>
          </p:nvSpPr>
          <p:spPr bwMode="auto">
            <a:xfrm>
              <a:off x="5248" y="960"/>
              <a:ext cx="79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35" name="Oval 11"/>
            <p:cNvSpPr>
              <a:spLocks noChangeArrowheads="1"/>
            </p:cNvSpPr>
            <p:nvPr/>
          </p:nvSpPr>
          <p:spPr bwMode="auto">
            <a:xfrm>
              <a:off x="5360" y="960"/>
              <a:ext cx="76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36" name="Oval 12"/>
            <p:cNvSpPr>
              <a:spLocks noChangeArrowheads="1"/>
            </p:cNvSpPr>
            <p:nvPr/>
          </p:nvSpPr>
          <p:spPr bwMode="auto">
            <a:xfrm>
              <a:off x="5136" y="1072"/>
              <a:ext cx="80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37" name="Oval 13"/>
            <p:cNvSpPr>
              <a:spLocks noChangeArrowheads="1"/>
            </p:cNvSpPr>
            <p:nvPr/>
          </p:nvSpPr>
          <p:spPr bwMode="auto">
            <a:xfrm>
              <a:off x="5248" y="1072"/>
              <a:ext cx="79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38" name="Oval 14"/>
            <p:cNvSpPr>
              <a:spLocks noChangeArrowheads="1"/>
            </p:cNvSpPr>
            <p:nvPr/>
          </p:nvSpPr>
          <p:spPr bwMode="auto">
            <a:xfrm>
              <a:off x="5360" y="1072"/>
              <a:ext cx="76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39" name="Oval 15"/>
            <p:cNvSpPr>
              <a:spLocks noChangeArrowheads="1"/>
            </p:cNvSpPr>
            <p:nvPr/>
          </p:nvSpPr>
          <p:spPr bwMode="auto">
            <a:xfrm>
              <a:off x="5472" y="1072"/>
              <a:ext cx="73" cy="7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40" name="Oval 16"/>
            <p:cNvSpPr>
              <a:spLocks noChangeArrowheads="1"/>
            </p:cNvSpPr>
            <p:nvPr/>
          </p:nvSpPr>
          <p:spPr bwMode="auto">
            <a:xfrm>
              <a:off x="5136" y="1184"/>
              <a:ext cx="80" cy="73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41" name="Oval 17"/>
            <p:cNvSpPr>
              <a:spLocks noChangeArrowheads="1"/>
            </p:cNvSpPr>
            <p:nvPr/>
          </p:nvSpPr>
          <p:spPr bwMode="auto">
            <a:xfrm>
              <a:off x="5248" y="1184"/>
              <a:ext cx="79" cy="73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42" name="Oval 18"/>
            <p:cNvSpPr>
              <a:spLocks noChangeArrowheads="1"/>
            </p:cNvSpPr>
            <p:nvPr/>
          </p:nvSpPr>
          <p:spPr bwMode="auto">
            <a:xfrm>
              <a:off x="5360" y="1184"/>
              <a:ext cx="76" cy="7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43" name="Oval 19"/>
            <p:cNvSpPr>
              <a:spLocks noChangeArrowheads="1"/>
            </p:cNvSpPr>
            <p:nvPr/>
          </p:nvSpPr>
          <p:spPr bwMode="auto">
            <a:xfrm>
              <a:off x="5472" y="1184"/>
              <a:ext cx="73" cy="7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44" name="Oval 20"/>
            <p:cNvSpPr>
              <a:spLocks noChangeArrowheads="1"/>
            </p:cNvSpPr>
            <p:nvPr/>
          </p:nvSpPr>
          <p:spPr bwMode="auto">
            <a:xfrm>
              <a:off x="5584" y="1184"/>
              <a:ext cx="80" cy="7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45" name="Oval 21"/>
            <p:cNvSpPr>
              <a:spLocks noChangeArrowheads="1"/>
            </p:cNvSpPr>
            <p:nvPr/>
          </p:nvSpPr>
          <p:spPr bwMode="auto">
            <a:xfrm>
              <a:off x="5136" y="1296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46" name="Oval 22"/>
            <p:cNvSpPr>
              <a:spLocks noChangeArrowheads="1"/>
            </p:cNvSpPr>
            <p:nvPr/>
          </p:nvSpPr>
          <p:spPr bwMode="auto">
            <a:xfrm>
              <a:off x="5248" y="1296"/>
              <a:ext cx="79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47" name="Oval 23"/>
            <p:cNvSpPr>
              <a:spLocks noChangeArrowheads="1"/>
            </p:cNvSpPr>
            <p:nvPr/>
          </p:nvSpPr>
          <p:spPr bwMode="auto">
            <a:xfrm>
              <a:off x="5360" y="1296"/>
              <a:ext cx="76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48" name="Oval 24"/>
            <p:cNvSpPr>
              <a:spLocks noChangeArrowheads="1"/>
            </p:cNvSpPr>
            <p:nvPr/>
          </p:nvSpPr>
          <p:spPr bwMode="auto">
            <a:xfrm>
              <a:off x="5472" y="1296"/>
              <a:ext cx="73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49" name="Oval 25"/>
            <p:cNvSpPr>
              <a:spLocks noChangeArrowheads="1"/>
            </p:cNvSpPr>
            <p:nvPr/>
          </p:nvSpPr>
          <p:spPr bwMode="auto">
            <a:xfrm>
              <a:off x="5136" y="1408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50" name="Oval 26"/>
            <p:cNvSpPr>
              <a:spLocks noChangeArrowheads="1"/>
            </p:cNvSpPr>
            <p:nvPr/>
          </p:nvSpPr>
          <p:spPr bwMode="auto">
            <a:xfrm>
              <a:off x="5248" y="1408"/>
              <a:ext cx="79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51" name="Oval 27"/>
            <p:cNvSpPr>
              <a:spLocks noChangeArrowheads="1"/>
            </p:cNvSpPr>
            <p:nvPr/>
          </p:nvSpPr>
          <p:spPr bwMode="auto">
            <a:xfrm>
              <a:off x="5360" y="1408"/>
              <a:ext cx="76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52" name="Oval 28"/>
            <p:cNvSpPr>
              <a:spLocks noChangeArrowheads="1"/>
            </p:cNvSpPr>
            <p:nvPr/>
          </p:nvSpPr>
          <p:spPr bwMode="auto">
            <a:xfrm>
              <a:off x="5472" y="1408"/>
              <a:ext cx="73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53" name="Oval 29"/>
            <p:cNvSpPr>
              <a:spLocks noChangeArrowheads="1"/>
            </p:cNvSpPr>
            <p:nvPr/>
          </p:nvSpPr>
          <p:spPr bwMode="auto">
            <a:xfrm>
              <a:off x="5584" y="1408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54" name="Oval 30"/>
            <p:cNvSpPr>
              <a:spLocks noChangeArrowheads="1"/>
            </p:cNvSpPr>
            <p:nvPr/>
          </p:nvSpPr>
          <p:spPr bwMode="auto">
            <a:xfrm>
              <a:off x="5136" y="1520"/>
              <a:ext cx="80" cy="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55" name="Oval 31"/>
            <p:cNvSpPr>
              <a:spLocks noChangeArrowheads="1"/>
            </p:cNvSpPr>
            <p:nvPr/>
          </p:nvSpPr>
          <p:spPr bwMode="auto">
            <a:xfrm>
              <a:off x="5248" y="1520"/>
              <a:ext cx="79" cy="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56" name="Oval 32"/>
            <p:cNvSpPr>
              <a:spLocks noChangeArrowheads="1"/>
            </p:cNvSpPr>
            <p:nvPr/>
          </p:nvSpPr>
          <p:spPr bwMode="auto">
            <a:xfrm>
              <a:off x="5360" y="1520"/>
              <a:ext cx="76" cy="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57" name="Oval 33"/>
            <p:cNvSpPr>
              <a:spLocks noChangeArrowheads="1"/>
            </p:cNvSpPr>
            <p:nvPr/>
          </p:nvSpPr>
          <p:spPr bwMode="auto">
            <a:xfrm>
              <a:off x="5472" y="1520"/>
              <a:ext cx="73" cy="79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58" name="Oval 34"/>
            <p:cNvSpPr>
              <a:spLocks noChangeArrowheads="1"/>
            </p:cNvSpPr>
            <p:nvPr/>
          </p:nvSpPr>
          <p:spPr bwMode="auto">
            <a:xfrm>
              <a:off x="5136" y="1632"/>
              <a:ext cx="80" cy="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59" name="Oval 35"/>
            <p:cNvSpPr>
              <a:spLocks noChangeArrowheads="1"/>
            </p:cNvSpPr>
            <p:nvPr/>
          </p:nvSpPr>
          <p:spPr bwMode="auto">
            <a:xfrm>
              <a:off x="5248" y="1632"/>
              <a:ext cx="79" cy="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60" name="Oval 36"/>
            <p:cNvSpPr>
              <a:spLocks noChangeArrowheads="1"/>
            </p:cNvSpPr>
            <p:nvPr/>
          </p:nvSpPr>
          <p:spPr bwMode="auto">
            <a:xfrm>
              <a:off x="5360" y="1632"/>
              <a:ext cx="76" cy="75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61" name="Oval 37"/>
            <p:cNvSpPr>
              <a:spLocks noChangeArrowheads="1"/>
            </p:cNvSpPr>
            <p:nvPr/>
          </p:nvSpPr>
          <p:spPr bwMode="auto">
            <a:xfrm>
              <a:off x="5472" y="1632"/>
              <a:ext cx="73" cy="75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62" name="Oval 38"/>
            <p:cNvSpPr>
              <a:spLocks noChangeArrowheads="1"/>
            </p:cNvSpPr>
            <p:nvPr/>
          </p:nvSpPr>
          <p:spPr bwMode="auto">
            <a:xfrm>
              <a:off x="5248" y="1744"/>
              <a:ext cx="79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063" name="Oval 39"/>
            <p:cNvSpPr>
              <a:spLocks noChangeArrowheads="1"/>
            </p:cNvSpPr>
            <p:nvPr/>
          </p:nvSpPr>
          <p:spPr bwMode="auto">
            <a:xfrm>
              <a:off x="5472" y="1744"/>
              <a:ext cx="73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mtClean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3200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l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2600">
          <a:solidFill>
            <a:schemeClr val="tx1"/>
          </a:solidFill>
          <a:latin typeface="+mn-lt"/>
        </a:defRPr>
      </a:lvl2pPr>
      <a:lvl3pPr marL="987425" indent="-2936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sz="2300">
          <a:solidFill>
            <a:schemeClr val="tx1"/>
          </a:solidFill>
          <a:latin typeface="+mn-lt"/>
        </a:defRPr>
      </a:lvl3pPr>
      <a:lvl4pPr marL="1281113" indent="-2921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1598613" indent="-31591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0558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130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29702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4274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opendsports.com/testing/beepcalc.htm" TargetMode="External"/><Relationship Id="rId2" Type="http://schemas.openxmlformats.org/officeDocument/2006/relationships/hyperlink" Target="http://www.concept2.com/indoor-rowers/training/calculators/pace-calculator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3657600"/>
            <a:ext cx="7924800" cy="1470025"/>
          </a:xfrm>
        </p:spPr>
        <p:txBody>
          <a:bodyPr>
            <a:noAutofit/>
          </a:bodyPr>
          <a:lstStyle/>
          <a:p>
            <a:pPr algn="ctr"/>
            <a:r>
              <a:rPr lang="pl-PL" sz="4800" b="1" dirty="0"/>
              <a:t>Primena </a:t>
            </a:r>
            <a:r>
              <a:rPr lang="pl-PL" sz="4800" b="1" dirty="0" smtClean="0"/>
              <a:t/>
            </a:r>
            <a:br>
              <a:rPr lang="pl-PL" sz="4800" b="1" dirty="0" smtClean="0"/>
            </a:br>
            <a:r>
              <a:rPr lang="pl-PL" sz="4800" b="1" dirty="0" smtClean="0"/>
              <a:t>softvera </a:t>
            </a:r>
            <a:r>
              <a:rPr lang="pl-PL" sz="4800" b="1" dirty="0"/>
              <a:t>i aplikacija za potrebe </a:t>
            </a:r>
            <a:r>
              <a:rPr lang="pl-PL" sz="4800" b="1" dirty="0" smtClean="0"/>
              <a:t>realizacije </a:t>
            </a:r>
            <a:r>
              <a:rPr lang="pl-PL" sz="4800" b="1" dirty="0"/>
              <a:t>programa sportskih organizacija</a:t>
            </a:r>
            <a:endParaRPr lang="en-US" sz="4800" b="1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127" y="0"/>
            <a:ext cx="2921923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" y="6096000"/>
            <a:ext cx="632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200" i="1" dirty="0" smtClean="0"/>
              <a:t>doc. dr Goran Prebeg</a:t>
            </a:r>
            <a:endParaRPr lang="en-US" sz="32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2971799" cy="93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754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2686"/>
            <a:ext cx="9144000" cy="5976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624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1219200"/>
            <a:ext cx="9112199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744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i="1" dirty="0" err="1" smtClean="0"/>
              <a:t>Online</a:t>
            </a:r>
            <a:r>
              <a:rPr lang="sr-Latn-RS" dirty="0" smtClean="0"/>
              <a:t> </a:t>
            </a:r>
            <a:r>
              <a:rPr lang="sr-Latn-RS" dirty="0" smtClean="0"/>
              <a:t>softver / calculator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dirty="0" smtClean="0"/>
              <a:t>Zabeležiti </a:t>
            </a:r>
            <a:r>
              <a:rPr lang="sr-Latn-RS" dirty="0" smtClean="0"/>
              <a:t>parametre</a:t>
            </a:r>
            <a:endParaRPr lang="sr-Latn-RS" dirty="0" smtClean="0"/>
          </a:p>
          <a:p>
            <a:r>
              <a:rPr lang="sr-Latn-RS" i="1" dirty="0" err="1" smtClean="0"/>
              <a:t>Online</a:t>
            </a:r>
            <a:r>
              <a:rPr lang="sr-Latn-RS" dirty="0" smtClean="0"/>
              <a:t> </a:t>
            </a:r>
            <a:r>
              <a:rPr lang="sr-Latn-RS" dirty="0" smtClean="0"/>
              <a:t>uneti potrebne podatke </a:t>
            </a:r>
          </a:p>
          <a:p>
            <a:r>
              <a:rPr lang="sr-Latn-RS" dirty="0" smtClean="0"/>
              <a:t>Instant rezultati</a:t>
            </a:r>
          </a:p>
          <a:p>
            <a:endParaRPr lang="sr-Latn-RS" dirty="0"/>
          </a:p>
          <a:p>
            <a:r>
              <a:rPr lang="en-US" dirty="0" smtClean="0">
                <a:hlinkClick r:id="rId2"/>
              </a:rPr>
              <a:t>http://www.concept2.com/indoor-rowers/training/calculators/pace-calculator</a:t>
            </a:r>
            <a:endParaRPr lang="sr-Latn-RS" dirty="0" smtClean="0"/>
          </a:p>
          <a:p>
            <a:endParaRPr lang="sr-Latn-RS" dirty="0"/>
          </a:p>
          <a:p>
            <a:r>
              <a:rPr lang="en-US" dirty="0" smtClean="0">
                <a:hlinkClick r:id="rId3"/>
              </a:rPr>
              <a:t>http://www.topendsports.com/testing/beepcalc.htm</a:t>
            </a:r>
            <a:endParaRPr lang="sr-Latn-RS" dirty="0" smtClean="0"/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025" y="1447800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26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Aplikacije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59598"/>
            <a:ext cx="8229600" cy="4411662"/>
          </a:xfrm>
        </p:spPr>
        <p:txBody>
          <a:bodyPr/>
          <a:lstStyle/>
          <a:p>
            <a:r>
              <a:rPr lang="sr-Latn-RS" dirty="0" smtClean="0"/>
              <a:t>Smart telefoni</a:t>
            </a:r>
          </a:p>
          <a:p>
            <a:r>
              <a:rPr lang="sr-Latn-RS" dirty="0" smtClean="0"/>
              <a:t>Beleže, snimaju </a:t>
            </a:r>
            <a:endParaRPr lang="sr-Latn-RS" dirty="0" smtClean="0"/>
          </a:p>
          <a:p>
            <a:r>
              <a:rPr lang="sr-Latn-RS" dirty="0" smtClean="0"/>
              <a:t>Analiziraju </a:t>
            </a:r>
          </a:p>
          <a:p>
            <a:r>
              <a:rPr lang="sr-Latn-RS" dirty="0" smtClean="0"/>
              <a:t>Pamte prethodna vežbanja</a:t>
            </a:r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</a:t>
            </a:r>
            <a:r>
              <a:rPr lang="sr-Latn-RS" i="1" dirty="0" smtClean="0"/>
              <a:t>Health </a:t>
            </a:r>
            <a:r>
              <a:rPr lang="en-US" i="1" dirty="0" smtClean="0"/>
              <a:t>&amp; Fitness</a:t>
            </a:r>
            <a:r>
              <a:rPr lang="sr-Latn-RS" i="1" dirty="0" smtClean="0"/>
              <a:t> 200</a:t>
            </a:r>
            <a:r>
              <a:rPr lang="en-US" dirty="0" smtClean="0"/>
              <a:t> </a:t>
            </a:r>
            <a:r>
              <a:rPr lang="sr-Latn-RS" i="1" dirty="0" smtClean="0"/>
              <a:t>free</a:t>
            </a:r>
            <a:r>
              <a:rPr lang="sr-Latn-RS" dirty="0" smtClean="0"/>
              <a:t> </a:t>
            </a:r>
            <a:r>
              <a:rPr lang="en-US" dirty="0" err="1" smtClean="0"/>
              <a:t>aplikacija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209800"/>
            <a:ext cx="3276600" cy="2273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470196"/>
            <a:ext cx="47625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764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71" y="258622"/>
            <a:ext cx="4343400" cy="6277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58622"/>
            <a:ext cx="3521961" cy="6277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888" y="5199516"/>
            <a:ext cx="1662112" cy="166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529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271463"/>
            <a:ext cx="8420100" cy="631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4598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0" y="2842986"/>
            <a:ext cx="28575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14" y="-14514"/>
            <a:ext cx="28575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243" y="-14514"/>
            <a:ext cx="28575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6" descr="Cover 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243" y="2842986"/>
            <a:ext cx="2864757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42986"/>
            <a:ext cx="28575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721" y="-14514"/>
            <a:ext cx="2857500" cy="2879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851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90724"/>
            <a:ext cx="2590800" cy="4615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990724"/>
            <a:ext cx="2590800" cy="4615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" y="0"/>
            <a:ext cx="1990725" cy="199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972581"/>
            <a:ext cx="2780362" cy="4633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897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80833" cy="590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462" y="714375"/>
            <a:ext cx="3418417" cy="615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278" y="-32658"/>
            <a:ext cx="1937657" cy="1937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182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57350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1657349"/>
            <a:ext cx="2914650" cy="518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657348"/>
            <a:ext cx="2923921" cy="5200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72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66800"/>
            <a:ext cx="2983169" cy="124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2645" y="813249"/>
            <a:ext cx="1752600" cy="1752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0" y="3048000"/>
            <a:ext cx="4708270" cy="31462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8561" y="380159"/>
            <a:ext cx="4432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 smtClean="0"/>
              <a:t>2/3 svetske populacije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03920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0"/>
            <a:ext cx="3560252" cy="6332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83"/>
          <a:stretch/>
        </p:blipFill>
        <p:spPr bwMode="auto">
          <a:xfrm>
            <a:off x="4325003" y="0"/>
            <a:ext cx="3954973" cy="6261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7086600" y="1905000"/>
            <a:ext cx="1110403" cy="762000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1219200" y="1752600"/>
            <a:ext cx="868163" cy="533400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33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27" y="207961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2224"/>
            <a:ext cx="2605626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28" y="3581400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6" descr="Image result for twitter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813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888" y="207961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889" y="3543300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9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050" y="3581400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9599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Share, upload 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24000"/>
            <a:ext cx="8229600" cy="4411662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US" dirty="0" err="1" smtClean="0"/>
              <a:t>Pripadnost</a:t>
            </a:r>
            <a:r>
              <a:rPr lang="en-US" dirty="0" smtClean="0"/>
              <a:t> </a:t>
            </a:r>
            <a:r>
              <a:rPr lang="en-US" dirty="0" err="1" smtClean="0"/>
              <a:t>grupi</a:t>
            </a:r>
            <a:r>
              <a:rPr lang="en-US" dirty="0" smtClean="0"/>
              <a:t> </a:t>
            </a:r>
            <a:r>
              <a:rPr lang="en-US" dirty="0" err="1" smtClean="0"/>
              <a:t>sli</a:t>
            </a:r>
            <a:r>
              <a:rPr lang="sr-Latn-RS" dirty="0" smtClean="0"/>
              <a:t>čnih interesovanja</a:t>
            </a:r>
          </a:p>
          <a:p>
            <a:pPr>
              <a:lnSpc>
                <a:spcPct val="200000"/>
              </a:lnSpc>
            </a:pPr>
            <a:r>
              <a:rPr lang="sr-Latn-RS" dirty="0" smtClean="0"/>
              <a:t>Javna evidencija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dru</a:t>
            </a:r>
            <a:r>
              <a:rPr lang="sr-Latn-RS" dirty="0" smtClean="0"/>
              <a:t>štvenim mrežama</a:t>
            </a:r>
          </a:p>
          <a:p>
            <a:pPr>
              <a:lnSpc>
                <a:spcPct val="200000"/>
              </a:lnSpc>
            </a:pPr>
            <a:r>
              <a:rPr lang="sr-Latn-RS" i="1" dirty="0" err="1" smtClean="0"/>
              <a:t>Online</a:t>
            </a:r>
            <a:r>
              <a:rPr lang="sr-Latn-RS" dirty="0" smtClean="0"/>
              <a:t> </a:t>
            </a:r>
            <a:r>
              <a:rPr lang="sr-Latn-RS" dirty="0" smtClean="0"/>
              <a:t>prisutnost</a:t>
            </a:r>
            <a:endParaRPr lang="en-US" dirty="0" smtClean="0"/>
          </a:p>
          <a:p>
            <a:pPr>
              <a:lnSpc>
                <a:spcPct val="200000"/>
              </a:lnSpc>
            </a:pPr>
            <a:r>
              <a:rPr lang="en-US" dirty="0" smtClean="0"/>
              <a:t>U</a:t>
            </a:r>
            <a:r>
              <a:rPr lang="sr-Latn-RS" dirty="0" smtClean="0"/>
              <a:t>čestvovanje na takmičenjima, lični rekord</a:t>
            </a:r>
          </a:p>
          <a:p>
            <a:pPr>
              <a:lnSpc>
                <a:spcPct val="200000"/>
              </a:lnSpc>
            </a:pPr>
            <a:r>
              <a:rPr lang="sr-Latn-RS" dirty="0" smtClean="0"/>
              <a:t>Takmičenje sa </a:t>
            </a:r>
            <a:r>
              <a:rPr lang="sr-Latn-RS" dirty="0" smtClean="0"/>
              <a:t>drugima </a:t>
            </a:r>
            <a:r>
              <a:rPr lang="sr-Latn-RS" dirty="0" smtClean="0"/>
              <a:t>ili samim sobom??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5817" y="0"/>
            <a:ext cx="3348183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82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6940" y="3276600"/>
            <a:ext cx="8229600" cy="4411662"/>
          </a:xfrm>
        </p:spPr>
        <p:txBody>
          <a:bodyPr/>
          <a:lstStyle/>
          <a:p>
            <a:pPr marL="0" indent="0" algn="ctr">
              <a:buNone/>
            </a:pPr>
            <a:r>
              <a:rPr lang="sr-Latn-RS" sz="4000" b="1" i="1" dirty="0" err="1" smtClean="0"/>
              <a:t>Online</a:t>
            </a:r>
            <a:r>
              <a:rPr lang="sr-Latn-RS" sz="4000" b="1" dirty="0" smtClean="0"/>
              <a:t> prisutnost </a:t>
            </a:r>
          </a:p>
          <a:p>
            <a:pPr marL="0" indent="0" algn="ctr">
              <a:buNone/>
            </a:pPr>
            <a:r>
              <a:rPr lang="sr-Latn-RS" sz="4000" b="1" dirty="0"/>
              <a:t> </a:t>
            </a:r>
            <a:r>
              <a:rPr lang="sr-Latn-RS" sz="4000" b="1" dirty="0" smtClean="0"/>
              <a:t>      potreba ili obaveza???</a:t>
            </a:r>
            <a:endParaRPr lang="en-US" sz="4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381000"/>
            <a:ext cx="4243388" cy="28392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4914900"/>
            <a:ext cx="2390775" cy="191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64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7543800" cy="1295400"/>
          </a:xfrm>
        </p:spPr>
        <p:txBody>
          <a:bodyPr/>
          <a:lstStyle/>
          <a:p>
            <a:r>
              <a:rPr lang="sr-Latn-CS" altLang="en-US" dirty="0" smtClean="0"/>
              <a:t>Elek</a:t>
            </a:r>
            <a:r>
              <a:rPr lang="en-US" altLang="en-US" dirty="0" err="1" smtClean="0"/>
              <a:t>tr</a:t>
            </a:r>
            <a:r>
              <a:rPr lang="sr-Latn-CS" altLang="en-US" dirty="0" smtClean="0"/>
              <a:t>onski mediji</a:t>
            </a:r>
            <a:endParaRPr lang="en-US" altLang="en-US" dirty="0" smtClean="0"/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05000"/>
            <a:ext cx="7856537" cy="4114800"/>
          </a:xfrm>
        </p:spPr>
        <p:txBody>
          <a:bodyPr/>
          <a:lstStyle/>
          <a:p>
            <a:r>
              <a:rPr lang="sr-Latn-CS" altLang="en-US" b="1" dirty="0" smtClean="0"/>
              <a:t>Informacija</a:t>
            </a:r>
            <a:r>
              <a:rPr lang="sr-Latn-CS" altLang="en-US" dirty="0" smtClean="0"/>
              <a:t> </a:t>
            </a:r>
            <a:endParaRPr lang="sr-Latn-CS" altLang="en-US" dirty="0" smtClean="0"/>
          </a:p>
          <a:p>
            <a:r>
              <a:rPr lang="sr-Latn-CS" altLang="en-US" b="1" dirty="0" smtClean="0"/>
              <a:t>Edukacija</a:t>
            </a:r>
            <a:r>
              <a:rPr lang="sr-Latn-CS" altLang="en-US" dirty="0" smtClean="0"/>
              <a:t> </a:t>
            </a:r>
            <a:r>
              <a:rPr lang="sr-Latn-CS" altLang="en-US" dirty="0" smtClean="0"/>
              <a:t>za sve zainteresovane </a:t>
            </a:r>
          </a:p>
          <a:p>
            <a:r>
              <a:rPr lang="sr-Latn-CS" altLang="en-US" dirty="0" smtClean="0"/>
              <a:t>Elektronske baze podataka</a:t>
            </a:r>
          </a:p>
          <a:p>
            <a:r>
              <a:rPr lang="sr-Latn-CS" altLang="en-US" dirty="0" smtClean="0"/>
              <a:t>Časopisi</a:t>
            </a:r>
          </a:p>
          <a:p>
            <a:r>
              <a:rPr lang="sr-Latn-CS" altLang="en-US" dirty="0" smtClean="0"/>
              <a:t>Sajtovi </a:t>
            </a:r>
            <a:r>
              <a:rPr lang="sr-Latn-CS" altLang="en-US" dirty="0" smtClean="0"/>
              <a:t>zdravih stilova života</a:t>
            </a:r>
            <a:endParaRPr lang="sr-Latn-CS" altLang="en-US" dirty="0" smtClean="0"/>
          </a:p>
          <a:p>
            <a:r>
              <a:rPr lang="sr-Latn-CS" altLang="en-US" b="1" dirty="0" smtClean="0"/>
              <a:t>Motivacija </a:t>
            </a:r>
            <a:endParaRPr lang="en-US" altLang="en-US" b="1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1675" y="4667182"/>
            <a:ext cx="3362325" cy="218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88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614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0"/>
            <a:ext cx="8713788" cy="6848475"/>
          </a:xfrm>
          <a:noFill/>
        </p:spPr>
      </p:pic>
    </p:spTree>
    <p:extLst>
      <p:ext uri="{BB962C8B-B14F-4D97-AF65-F5344CB8AC3E}">
        <p14:creationId xmlns:p14="http://schemas.microsoft.com/office/powerpoint/2010/main" val="84712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9263" y="34925"/>
            <a:ext cx="10958513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524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6451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875"/>
            <a:ext cx="9144000" cy="6870700"/>
          </a:xfrm>
          <a:noFill/>
        </p:spPr>
      </p:pic>
    </p:spTree>
    <p:extLst>
      <p:ext uri="{BB962C8B-B14F-4D97-AF65-F5344CB8AC3E}">
        <p14:creationId xmlns:p14="http://schemas.microsoft.com/office/powerpoint/2010/main" val="410532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655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6554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9" r="14058"/>
          <a:stretch>
            <a:fillRect/>
          </a:stretch>
        </p:blipFill>
        <p:spPr bwMode="auto">
          <a:xfrm>
            <a:off x="0" y="0"/>
            <a:ext cx="9144000" cy="701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740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6656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0"/>
            <a:ext cx="8748713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851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8600"/>
            <a:ext cx="8229600" cy="5181600"/>
          </a:xfrm>
        </p:spPr>
        <p:txBody>
          <a:bodyPr/>
          <a:lstStyle/>
          <a:p>
            <a:pPr marL="0" indent="0">
              <a:buNone/>
            </a:pPr>
            <a:r>
              <a:rPr lang="sr-Latn-RS" dirty="0" smtClean="0"/>
              <a:t>1. Uređaji</a:t>
            </a:r>
            <a:r>
              <a:rPr lang="en-US" dirty="0" smtClean="0"/>
              <a:t>, </a:t>
            </a:r>
            <a:r>
              <a:rPr lang="en-US" dirty="0" err="1" smtClean="0"/>
              <a:t>sprave</a:t>
            </a:r>
            <a:endParaRPr lang="sr-Latn-RS" dirty="0"/>
          </a:p>
          <a:p>
            <a:pPr marL="0" indent="0">
              <a:buNone/>
            </a:pPr>
            <a:endParaRPr lang="sr-Latn-RS" dirty="0"/>
          </a:p>
          <a:p>
            <a:pPr marL="0" indent="0">
              <a:buNone/>
            </a:pPr>
            <a:r>
              <a:rPr lang="sr-Latn-RS" dirty="0" smtClean="0"/>
              <a:t>2. Softveri </a:t>
            </a:r>
            <a:r>
              <a:rPr lang="sr-Latn-RS" dirty="0" smtClean="0"/>
              <a:t> </a:t>
            </a:r>
            <a:endParaRPr lang="sr-Latn-RS" dirty="0" smtClean="0"/>
          </a:p>
          <a:p>
            <a:pPr marL="0" indent="0">
              <a:buNone/>
            </a:pPr>
            <a:endParaRPr lang="sr-Latn-RS" dirty="0"/>
          </a:p>
          <a:p>
            <a:pPr marL="0" indent="0">
              <a:buNone/>
            </a:pPr>
            <a:r>
              <a:rPr lang="sr-Latn-RS" dirty="0" smtClean="0"/>
              <a:t>3. </a:t>
            </a:r>
            <a:r>
              <a:rPr lang="sr-Latn-RS" i="1" dirty="0" err="1" smtClean="0"/>
              <a:t>Online</a:t>
            </a:r>
            <a:r>
              <a:rPr lang="sr-Latn-RS" i="1" dirty="0" smtClean="0"/>
              <a:t> </a:t>
            </a:r>
            <a:r>
              <a:rPr lang="sr-Latn-RS" dirty="0" smtClean="0"/>
              <a:t>aplikacije</a:t>
            </a:r>
          </a:p>
          <a:p>
            <a:pPr marL="0" indent="0">
              <a:buNone/>
            </a:pPr>
            <a:endParaRPr lang="sr-Latn-RS" dirty="0" smtClean="0"/>
          </a:p>
          <a:p>
            <a:pPr marL="0" indent="0">
              <a:buNone/>
            </a:pPr>
            <a:r>
              <a:rPr lang="sr-Latn-RS" dirty="0"/>
              <a:t>4</a:t>
            </a:r>
            <a:r>
              <a:rPr lang="sr-Latn-RS" dirty="0" smtClean="0"/>
              <a:t>. Aplikacije za </a:t>
            </a:r>
            <a:r>
              <a:rPr lang="sr-Latn-RS" i="1" dirty="0" smtClean="0"/>
              <a:t>smart</a:t>
            </a:r>
            <a:r>
              <a:rPr lang="sr-Latn-RS" dirty="0" smtClean="0"/>
              <a:t> </a:t>
            </a:r>
            <a:r>
              <a:rPr lang="sr-Latn-RS" dirty="0"/>
              <a:t>telefone </a:t>
            </a:r>
            <a:endParaRPr lang="sr-Latn-RS" dirty="0" smtClean="0"/>
          </a:p>
          <a:p>
            <a:pPr marL="0" indent="0">
              <a:buNone/>
            </a:pPr>
            <a:endParaRPr lang="sr-Latn-RS" dirty="0"/>
          </a:p>
          <a:p>
            <a:pPr marL="0" indent="0">
              <a:buNone/>
            </a:pPr>
            <a:r>
              <a:rPr lang="sr-Latn-RS" dirty="0" smtClean="0"/>
              <a:t>5. Elektronski mediji </a:t>
            </a:r>
          </a:p>
          <a:p>
            <a:pPr marL="0" indent="0">
              <a:buNone/>
            </a:pPr>
            <a:endParaRPr lang="sr-Latn-RS" dirty="0" smtClean="0"/>
          </a:p>
          <a:p>
            <a:pPr marL="0" indent="0">
              <a:buNone/>
            </a:pPr>
            <a:r>
              <a:rPr lang="sr-Latn-RS" dirty="0"/>
              <a:t>6</a:t>
            </a:r>
            <a:r>
              <a:rPr lang="sr-Latn-RS" dirty="0" smtClean="0"/>
              <a:t>. Platforme</a:t>
            </a:r>
            <a:endParaRPr lang="sr-Latn-RS" dirty="0" smtClean="0"/>
          </a:p>
          <a:p>
            <a:pPr marL="0" indent="0">
              <a:buNone/>
            </a:pPr>
            <a:endParaRPr lang="sr-Latn-RS" dirty="0" smtClean="0"/>
          </a:p>
          <a:p>
            <a:pPr marL="0" indent="0">
              <a:buNone/>
            </a:pPr>
            <a:r>
              <a:rPr lang="sr-Latn-RS" dirty="0"/>
              <a:t> </a:t>
            </a:r>
            <a:r>
              <a:rPr lang="sr-Latn-RS" dirty="0" smtClean="0"/>
              <a:t>   </a:t>
            </a:r>
            <a:endParaRPr lang="sr-Latn-RS" dirty="0"/>
          </a:p>
          <a:p>
            <a:pPr marL="0" indent="0">
              <a:buNone/>
            </a:pPr>
            <a:endParaRPr lang="sr-Latn-RS" dirty="0" smtClean="0"/>
          </a:p>
          <a:p>
            <a:pPr marL="0" indent="0">
              <a:buNone/>
            </a:pPr>
            <a:endParaRPr lang="sr-Latn-R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152400"/>
            <a:ext cx="4795031" cy="319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079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6758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75"/>
            <a:ext cx="9144000" cy="652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783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CS" altLang="en-US" smtClean="0"/>
              <a:t>Klub Ljubitelja</a:t>
            </a:r>
            <a:endParaRPr lang="en-US" altLang="en-US" smtClean="0"/>
          </a:p>
        </p:txBody>
      </p:sp>
      <p:pic>
        <p:nvPicPr>
          <p:cNvPr id="686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3063"/>
            <a:ext cx="91471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659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CS" altLang="en-US" smtClean="0"/>
              <a:t>Poziv na manifestaciju</a:t>
            </a:r>
            <a:endParaRPr lang="en-US" altLang="en-US" smtClean="0"/>
          </a:p>
        </p:txBody>
      </p:sp>
      <p:pic>
        <p:nvPicPr>
          <p:cNvPr id="7168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3063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370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CS" altLang="en-US" smtClean="0"/>
              <a:t>Društveno angažovani</a:t>
            </a:r>
            <a:endParaRPr lang="en-US" altLang="en-US" smtClean="0"/>
          </a:p>
        </p:txBody>
      </p:sp>
      <p:pic>
        <p:nvPicPr>
          <p:cNvPr id="7270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523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CS" altLang="en-US" smtClean="0"/>
              <a:t>Tim koji pokreće</a:t>
            </a:r>
            <a:br>
              <a:rPr lang="sr-Latn-CS" altLang="en-US" smtClean="0"/>
            </a:br>
            <a:r>
              <a:rPr lang="sr-Latn-CS" altLang="en-US" smtClean="0"/>
              <a:t>Bicikliraj Beogradom</a:t>
            </a:r>
            <a:endParaRPr lang="en-US" altLang="en-US" smtClean="0"/>
          </a:p>
        </p:txBody>
      </p:sp>
      <p:pic>
        <p:nvPicPr>
          <p:cNvPr id="7577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714500"/>
            <a:ext cx="91471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260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PLATFORME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0" y="1885950"/>
            <a:ext cx="2828925" cy="1619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2238375"/>
            <a:ext cx="2857500" cy="1600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575" y="3810000"/>
            <a:ext cx="3352800" cy="2556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1200" y="4288399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012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09600"/>
            <a:ext cx="7543800" cy="1295400"/>
          </a:xfrm>
        </p:spPr>
        <p:txBody>
          <a:bodyPr/>
          <a:lstStyle/>
          <a:p>
            <a:r>
              <a:rPr lang="sr-Latn-RS" dirty="0"/>
              <a:t>KOJU PLATFORMU IZABRATI</a:t>
            </a:r>
            <a:br>
              <a:rPr lang="sr-Latn-R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0"/>
            <a:ext cx="8229600" cy="4411662"/>
          </a:xfrm>
        </p:spPr>
        <p:txBody>
          <a:bodyPr/>
          <a:lstStyle/>
          <a:p>
            <a:r>
              <a:rPr lang="sr-Latn-RS" dirty="0" smtClean="0"/>
              <a:t>ISPUNJENOST TEHNIČKIH USLOVA</a:t>
            </a:r>
          </a:p>
          <a:p>
            <a:r>
              <a:rPr lang="sr-Latn-RS" dirty="0" smtClean="0"/>
              <a:t>INTERNET</a:t>
            </a:r>
          </a:p>
          <a:p>
            <a:r>
              <a:rPr lang="sr-Latn-RS" dirty="0" smtClean="0"/>
              <a:t>SADRŽAJ SASTANKA</a:t>
            </a:r>
          </a:p>
          <a:p>
            <a:r>
              <a:rPr lang="sr-Latn-RS" dirty="0" smtClean="0"/>
              <a:t>BROJ PRISUTNIH </a:t>
            </a:r>
          </a:p>
          <a:p>
            <a:r>
              <a:rPr lang="sr-Latn-RS" dirty="0" smtClean="0"/>
              <a:t>VREME TRAJANJA</a:t>
            </a:r>
          </a:p>
          <a:p>
            <a:r>
              <a:rPr lang="sr-Latn-RS" dirty="0" smtClean="0"/>
              <a:t>Računar, Android</a:t>
            </a:r>
          </a:p>
          <a:p>
            <a:r>
              <a:rPr lang="sr-Latn-RS" dirty="0" smtClean="0"/>
              <a:t>…..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90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err="1" smtClean="0"/>
              <a:t>Online</a:t>
            </a:r>
            <a:r>
              <a:rPr lang="sr-Latn-RS" dirty="0" smtClean="0"/>
              <a:t> sastanak??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9263"/>
            <a:ext cx="8686800" cy="441166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sr-Latn-RS" dirty="0" smtClean="0"/>
              <a:t>Rad sportskih organizacija blokiran ili usporen</a:t>
            </a:r>
          </a:p>
          <a:p>
            <a:pPr>
              <a:lnSpc>
                <a:spcPct val="150000"/>
              </a:lnSpc>
            </a:pPr>
            <a:r>
              <a:rPr lang="sr-Latn-RS" dirty="0" smtClean="0"/>
              <a:t>Prelazno rešenje……</a:t>
            </a:r>
          </a:p>
          <a:p>
            <a:pPr>
              <a:lnSpc>
                <a:spcPct val="150000"/>
              </a:lnSpc>
            </a:pPr>
            <a:r>
              <a:rPr lang="sr-Latn-RS" dirty="0" smtClean="0"/>
              <a:t>Problem – trenutno važeći pravilnici o radu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sr-Latn-RS" dirty="0" smtClean="0"/>
              <a:t>    Komisija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sr-Latn-RS" dirty="0"/>
              <a:t> </a:t>
            </a:r>
            <a:r>
              <a:rPr lang="sr-Latn-RS" dirty="0" smtClean="0"/>
              <a:t>                 Odbora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sr-Latn-RS" dirty="0"/>
              <a:t> </a:t>
            </a:r>
            <a:r>
              <a:rPr lang="sr-Latn-RS" dirty="0" smtClean="0"/>
              <a:t>                              Radnih grupa…….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3925094"/>
            <a:ext cx="2562225" cy="178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46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Moguća rešenja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dirty="0" smtClean="0"/>
              <a:t>Izmena pravilnika o radu – dopuna</a:t>
            </a:r>
          </a:p>
          <a:p>
            <a:r>
              <a:rPr lang="sr-Latn-RS" dirty="0" smtClean="0"/>
              <a:t>Potrebni kvorum, zapisnik</a:t>
            </a:r>
          </a:p>
          <a:p>
            <a:r>
              <a:rPr lang="sr-Latn-RS" dirty="0" smtClean="0"/>
              <a:t>Načini odlučivanja</a:t>
            </a:r>
          </a:p>
          <a:p>
            <a:r>
              <a:rPr lang="sr-Latn-RS" dirty="0" smtClean="0"/>
              <a:t>Diskusija, Glasanje</a:t>
            </a:r>
          </a:p>
          <a:p>
            <a:r>
              <a:rPr lang="sr-Latn-RS" dirty="0" smtClean="0"/>
              <a:t>Podizanje nivoa elementarne informatičke pismenosti</a:t>
            </a:r>
          </a:p>
          <a:p>
            <a:r>
              <a:rPr lang="sr-Latn-RS" dirty="0" smtClean="0"/>
              <a:t>Sve one procedure koje su važne za normalno funkcionisanje organizacije</a:t>
            </a:r>
          </a:p>
          <a:p>
            <a:endParaRPr lang="sr-Latn-RS" dirty="0" smtClean="0"/>
          </a:p>
          <a:p>
            <a:endParaRPr lang="sr-Latn-RS" dirty="0"/>
          </a:p>
          <a:p>
            <a:pPr marL="0" indent="0">
              <a:buNone/>
            </a:pPr>
            <a:endParaRPr lang="sr-Latn-RS" dirty="0" smtClean="0"/>
          </a:p>
        </p:txBody>
      </p:sp>
    </p:spTree>
    <p:extLst>
      <p:ext uri="{BB962C8B-B14F-4D97-AF65-F5344CB8AC3E}">
        <p14:creationId xmlns:p14="http://schemas.microsoft.com/office/powerpoint/2010/main" val="75314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0"/>
            <a:ext cx="22098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9600" y="2505759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600" dirty="0" smtClean="0">
                <a:latin typeface="Comic Sans MS" panose="030F0702030302020204" pitchFamily="66" charset="0"/>
              </a:rPr>
              <a:t>ONLINE=STVARNO SE DESILO</a:t>
            </a:r>
            <a:endParaRPr lang="en-US" sz="3600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838450" cy="16097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8450" y="3448049"/>
            <a:ext cx="3810000" cy="275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2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Pedometar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752600"/>
            <a:ext cx="8229600" cy="4411662"/>
          </a:xfrm>
        </p:spPr>
        <p:txBody>
          <a:bodyPr/>
          <a:lstStyle/>
          <a:p>
            <a:r>
              <a:rPr lang="sr-Latn-RS" dirty="0" smtClean="0"/>
              <a:t>Broj </a:t>
            </a:r>
            <a:r>
              <a:rPr lang="sr-Latn-RS" dirty="0" smtClean="0"/>
              <a:t>koraka</a:t>
            </a:r>
          </a:p>
          <a:p>
            <a:pPr marL="0" indent="0">
              <a:buNone/>
            </a:pPr>
            <a:endParaRPr lang="sr-Latn-RS" dirty="0" smtClean="0"/>
          </a:p>
          <a:p>
            <a:r>
              <a:rPr lang="sr-Latn-RS" dirty="0" smtClean="0"/>
              <a:t>Prosečna dužina koraka 0,5 -</a:t>
            </a:r>
            <a:r>
              <a:rPr lang="en-US" dirty="0" smtClean="0"/>
              <a:t> </a:t>
            </a:r>
            <a:r>
              <a:rPr lang="sr-Latn-RS" dirty="0" smtClean="0"/>
              <a:t>06, m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886200"/>
            <a:ext cx="2428875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114800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28600"/>
            <a:ext cx="1619250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355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Pulsmetar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dirty="0" smtClean="0"/>
              <a:t>Pol, godine, TV, TM, stepen treniranosti</a:t>
            </a:r>
          </a:p>
          <a:p>
            <a:r>
              <a:rPr lang="sr-Latn-RS" dirty="0" smtClean="0"/>
              <a:t>Puls u miru </a:t>
            </a:r>
          </a:p>
          <a:p>
            <a:r>
              <a:rPr lang="sr-Latn-RS" dirty="0" smtClean="0"/>
              <a:t>Trajanje, prosek HR, </a:t>
            </a:r>
            <a:r>
              <a:rPr lang="sr-Latn-RS" dirty="0" smtClean="0"/>
              <a:t>HR </a:t>
            </a:r>
            <a:r>
              <a:rPr lang="sr-Latn-RS" dirty="0" err="1" smtClean="0"/>
              <a:t>max</a:t>
            </a:r>
            <a:endParaRPr lang="sr-Latn-RS" dirty="0" smtClean="0"/>
          </a:p>
          <a:p>
            <a:r>
              <a:rPr lang="sr-Latn-RS" dirty="0" smtClean="0"/>
              <a:t>Distanca, kalorijska potrošnja</a:t>
            </a:r>
          </a:p>
          <a:p>
            <a:r>
              <a:rPr lang="sr-Latn-RS" dirty="0" smtClean="0"/>
              <a:t>Nadmorska visina, temperatura</a:t>
            </a:r>
            <a:r>
              <a:rPr lang="en-US" dirty="0" smtClean="0"/>
              <a:t>, </a:t>
            </a:r>
            <a:r>
              <a:rPr lang="en-US" dirty="0" err="1" smtClean="0"/>
              <a:t>tras</a:t>
            </a:r>
            <a:r>
              <a:rPr lang="sr-Latn-RS" dirty="0" smtClean="0"/>
              <a:t>a</a:t>
            </a:r>
            <a:endParaRPr lang="sr-Latn-RS" dirty="0" smtClean="0"/>
          </a:p>
          <a:p>
            <a:r>
              <a:rPr lang="sr-Latn-RS" dirty="0" smtClean="0"/>
              <a:t>Zone intenziteta, vreme provedeno u zonama</a:t>
            </a:r>
          </a:p>
          <a:p>
            <a:r>
              <a:rPr lang="sr-Latn-RS" dirty="0" smtClean="0"/>
              <a:t>Automatski se </a:t>
            </a:r>
            <a:r>
              <a:rPr lang="sr-Latn-RS" dirty="0" smtClean="0"/>
              <a:t>ažurira</a:t>
            </a:r>
          </a:p>
          <a:p>
            <a:r>
              <a:rPr lang="sr-Latn-RS" dirty="0" smtClean="0"/>
              <a:t>Veliki </a:t>
            </a:r>
            <a:r>
              <a:rPr lang="sr-Latn-RS" dirty="0" smtClean="0"/>
              <a:t>raspon </a:t>
            </a:r>
            <a:r>
              <a:rPr lang="sr-Latn-RS" dirty="0" smtClean="0"/>
              <a:t>cena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0"/>
            <a:ext cx="16764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0"/>
            <a:ext cx="16764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286000"/>
            <a:ext cx="2057400" cy="1582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ight Arrow 6"/>
          <p:cNvSpPr/>
          <p:nvPr/>
        </p:nvSpPr>
        <p:spPr>
          <a:xfrm rot="20315497">
            <a:off x="3379697" y="3690464"/>
            <a:ext cx="3707742" cy="696271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661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14400"/>
            <a:ext cx="2209800" cy="1672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462" y="585106"/>
            <a:ext cx="2894241" cy="1929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533445"/>
            <a:ext cx="2962954" cy="1968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352800"/>
            <a:ext cx="3191920" cy="2330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9699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7543800" cy="808038"/>
          </a:xfrm>
        </p:spPr>
        <p:txBody>
          <a:bodyPr/>
          <a:lstStyle/>
          <a:p>
            <a:r>
              <a:rPr lang="sr-Latn-RS" dirty="0" smtClean="0"/>
              <a:t>Softveri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229600" cy="4411662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sr-Latn-RS" dirty="0" smtClean="0"/>
              <a:t>Softveri za PC za veliki broj terenskih testova</a:t>
            </a:r>
          </a:p>
          <a:p>
            <a:pPr>
              <a:lnSpc>
                <a:spcPct val="200000"/>
              </a:lnSpc>
            </a:pPr>
            <a:r>
              <a:rPr lang="sr-Latn-RS" dirty="0" smtClean="0"/>
              <a:t>UKK 2km, Shuttle run</a:t>
            </a:r>
            <a:r>
              <a:rPr lang="en-US" dirty="0" smtClean="0"/>
              <a:t>, T test, </a:t>
            </a:r>
            <a:r>
              <a:rPr lang="sr-Latn-RS" dirty="0" smtClean="0"/>
              <a:t>...</a:t>
            </a:r>
          </a:p>
          <a:p>
            <a:pPr>
              <a:lnSpc>
                <a:spcPct val="200000"/>
              </a:lnSpc>
            </a:pPr>
            <a:r>
              <a:rPr lang="sr-Latn-RS" dirty="0" smtClean="0"/>
              <a:t>Uređaji beleže zadate parametre </a:t>
            </a:r>
          </a:p>
          <a:p>
            <a:pPr>
              <a:lnSpc>
                <a:spcPct val="200000"/>
              </a:lnSpc>
            </a:pPr>
            <a:r>
              <a:rPr lang="sr-Latn-RS" dirty="0" smtClean="0"/>
              <a:t>Softver analizira „obavljeni posao“ </a:t>
            </a:r>
          </a:p>
          <a:p>
            <a:pPr>
              <a:lnSpc>
                <a:spcPct val="150000"/>
              </a:lnSpc>
            </a:pPr>
            <a:endParaRPr lang="sr-Latn-R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7475" y="5143500"/>
            <a:ext cx="2676525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71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ttps://i1.wp.com/www.trcanje.rs/wp-content/uploads/2010/09/interface-suun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0" y="308429"/>
            <a:ext cx="9147629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1073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4" y="533400"/>
            <a:ext cx="9129486" cy="611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652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Network">
  <a:themeElements>
    <a:clrScheme name="Network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Networ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etwork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965</TotalTime>
  <Words>300</Words>
  <Application>Microsoft Office PowerPoint</Application>
  <PresentationFormat>On-screen Show (4:3)</PresentationFormat>
  <Paragraphs>95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Arial</vt:lpstr>
      <vt:lpstr>Comic Sans MS</vt:lpstr>
      <vt:lpstr>Wingdings</vt:lpstr>
      <vt:lpstr>1_Network</vt:lpstr>
      <vt:lpstr>Primena  softvera i aplikacija za potrebe realizacije programa sportskih organizacija</vt:lpstr>
      <vt:lpstr>PowerPoint Presentation</vt:lpstr>
      <vt:lpstr>PowerPoint Presentation</vt:lpstr>
      <vt:lpstr>Pedometar </vt:lpstr>
      <vt:lpstr>Pulsmetar </vt:lpstr>
      <vt:lpstr>PowerPoint Presentation</vt:lpstr>
      <vt:lpstr>Softveri </vt:lpstr>
      <vt:lpstr>PowerPoint Presentation</vt:lpstr>
      <vt:lpstr>PowerPoint Presentation</vt:lpstr>
      <vt:lpstr>PowerPoint Presentation</vt:lpstr>
      <vt:lpstr>PowerPoint Presentation</vt:lpstr>
      <vt:lpstr>Online softver / calculator</vt:lpstr>
      <vt:lpstr>Aplikacije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Share, upload </vt:lpstr>
      <vt:lpstr>PowerPoint Presentation</vt:lpstr>
      <vt:lpstr>Elektronski mediji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Klub Ljubitelja</vt:lpstr>
      <vt:lpstr>Poziv na manifestaciju</vt:lpstr>
      <vt:lpstr>Društveno angažovani</vt:lpstr>
      <vt:lpstr>Tim koji pokreće Bicikliraj Beogradom</vt:lpstr>
      <vt:lpstr>PLATFORME</vt:lpstr>
      <vt:lpstr>KOJU PLATFORMU IZABRATI </vt:lpstr>
      <vt:lpstr>Online sastanak??</vt:lpstr>
      <vt:lpstr>Moguća rešenja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Softveri i uredjaji u rekreaciji</dc:title>
  <dc:creator>Goran</dc:creator>
  <cp:lastModifiedBy>Prebeg, Marina</cp:lastModifiedBy>
  <cp:revision>36</cp:revision>
  <dcterms:created xsi:type="dcterms:W3CDTF">2017-04-03T16:30:51Z</dcterms:created>
  <dcterms:modified xsi:type="dcterms:W3CDTF">2020-06-25T21:25:38Z</dcterms:modified>
</cp:coreProperties>
</file>